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303" r:id="rId3"/>
    <p:sldId id="307" r:id="rId4"/>
    <p:sldId id="308" r:id="rId5"/>
    <p:sldId id="258" r:id="rId6"/>
    <p:sldId id="259" r:id="rId7"/>
    <p:sldId id="309" r:id="rId8"/>
    <p:sldId id="261" r:id="rId9"/>
    <p:sldId id="262" r:id="rId10"/>
    <p:sldId id="263" r:id="rId11"/>
    <p:sldId id="264" r:id="rId12"/>
    <p:sldId id="315" r:id="rId13"/>
    <p:sldId id="265" r:id="rId14"/>
    <p:sldId id="266" r:id="rId15"/>
    <p:sldId id="292" r:id="rId16"/>
    <p:sldId id="272" r:id="rId17"/>
    <p:sldId id="317" r:id="rId18"/>
    <p:sldId id="278" r:id="rId19"/>
    <p:sldId id="299" r:id="rId20"/>
    <p:sldId id="291" r:id="rId21"/>
    <p:sldId id="297" r:id="rId22"/>
    <p:sldId id="296" r:id="rId23"/>
    <p:sldId id="298" r:id="rId24"/>
    <p:sldId id="316" r:id="rId25"/>
    <p:sldId id="311" r:id="rId26"/>
    <p:sldId id="312" r:id="rId27"/>
    <p:sldId id="313" r:id="rId28"/>
    <p:sldId id="314" r:id="rId29"/>
    <p:sldId id="289" r:id="rId30"/>
    <p:sldId id="290" r:id="rId31"/>
    <p:sldId id="286" r:id="rId32"/>
    <p:sldId id="288" r:id="rId33"/>
    <p:sldId id="302" r:id="rId34"/>
    <p:sldId id="285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2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69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I'm Noam.  I'm an ecologist at EHA.</a:t>
            </a:r>
          </a:p>
          <a:p>
            <a:r>
              <a:t>Research at the confluence of conservation and public health, emerging inf. dis</a:t>
            </a:r>
          </a:p>
          <a:p>
            <a:r>
              <a:t>Field ecologists, public health specialists, to our large + growing m&amp;a team, and software engineering to turn our models into apps, and do large-scale ML for global disease surveillance.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organization that...</a:t>
            </a:r>
          </a:p>
          <a:p>
            <a:r>
              <a:t>"Build open-source software, build community" (some themes from JD, Ricardo, Sean + Mike)</a:t>
            </a:r>
          </a:p>
          <a:p>
            <a:r>
              <a:t>Fellowships for those who want to push the limits of tools</a:t>
            </a:r>
          </a:p>
          <a:p>
            <a:r>
              <a:t>Hackathons</a:t>
            </a:r>
          </a:p>
          <a:p>
            <a:r>
              <a:t>Mostly, write, incubate, maintain, lot and lots of packages to connect scientists with data sources and fill holes in reproducibility and data cycle.</a:t>
            </a:r>
          </a:p>
        </p:txBody>
      </p:sp>
    </p:spTree>
    <p:extLst>
      <p:ext uri="{BB962C8B-B14F-4D97-AF65-F5344CB8AC3E}">
        <p14:creationId xmlns:p14="http://schemas.microsoft.com/office/powerpoint/2010/main" val="330165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organization that...</a:t>
            </a:r>
          </a:p>
          <a:p>
            <a:r>
              <a:t>"Build open-source software, build community" (some themes from JD, Ricardo, Sean + Mike)</a:t>
            </a:r>
          </a:p>
          <a:p>
            <a:r>
              <a:t>Fellowships for those who want to push the limits of tools</a:t>
            </a:r>
          </a:p>
          <a:p>
            <a:r>
              <a:t>Hackathons</a:t>
            </a:r>
          </a:p>
          <a:p>
            <a:r>
              <a:t>Mostly, write, incubate, maintain, lot and lots of packages to connect scientists with data sources and fill holes in reproducibility and data cycle.</a:t>
            </a:r>
          </a:p>
        </p:txBody>
      </p:sp>
    </p:spTree>
    <p:extLst>
      <p:ext uri="{BB962C8B-B14F-4D97-AF65-F5344CB8AC3E}">
        <p14:creationId xmlns:p14="http://schemas.microsoft.com/office/powerpoint/2010/main" val="2837179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organization that...</a:t>
            </a:r>
          </a:p>
          <a:p>
            <a:r>
              <a:t>"Build open-source software, build community" (some themes from JD, Ricardo, Sean + Mike)</a:t>
            </a:r>
          </a:p>
          <a:p>
            <a:r>
              <a:t>Fellowships for those who want to push the limits of tools</a:t>
            </a:r>
          </a:p>
          <a:p>
            <a:r>
              <a:t>Hackathons</a:t>
            </a:r>
          </a:p>
          <a:p>
            <a:r>
              <a:t>Mostly, write, incubate, maintain, lot and lots of packages to connect scientists with data sources and fill holes in reproducibility and data cycle.</a:t>
            </a:r>
          </a:p>
        </p:txBody>
      </p:sp>
    </p:spTree>
    <p:extLst>
      <p:ext uri="{BB962C8B-B14F-4D97-AF65-F5344CB8AC3E}">
        <p14:creationId xmlns:p14="http://schemas.microsoft.com/office/powerpoint/2010/main" val="28861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ROpenSci is really a large body of volunteers.  Lots of people contributing to our collection, can't do it ourselves. </a:t>
            </a:r>
          </a:p>
        </p:txBody>
      </p:sp>
    </p:spTree>
    <p:extLst>
      <p:ext uri="{BB962C8B-B14F-4D97-AF65-F5344CB8AC3E}">
        <p14:creationId xmlns:p14="http://schemas.microsoft.com/office/powerpoint/2010/main" val="4844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Medium"/>
              </a:defRPr>
            </a:lvl1pPr>
            <a:lvl2pPr>
              <a:defRPr>
                <a:latin typeface="+mj-lt"/>
                <a:ea typeface="+mj-ea"/>
                <a:cs typeface="+mj-cs"/>
                <a:sym typeface="Avenir Medium"/>
              </a:defRPr>
            </a:lvl2pPr>
            <a:lvl3pPr>
              <a:defRPr>
                <a:latin typeface="+mj-lt"/>
                <a:ea typeface="+mj-ea"/>
                <a:cs typeface="+mj-cs"/>
                <a:sym typeface="Avenir Medium"/>
              </a:defRPr>
            </a:lvl3pPr>
            <a:lvl4pPr>
              <a:defRPr>
                <a:latin typeface="+mj-lt"/>
                <a:ea typeface="+mj-ea"/>
                <a:cs typeface="+mj-cs"/>
                <a:sym typeface="Avenir Medium"/>
              </a:defRPr>
            </a:lvl4pPr>
            <a:lvl5pPr>
              <a:defRPr>
                <a:latin typeface="+mj-lt"/>
                <a:ea typeface="+mj-ea"/>
                <a:cs typeface="+mj-cs"/>
                <a:sym typeface="Avenir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69144"/>
            <a:ext cx="8518923" cy="56822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1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46988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2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41392" cy="112275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7016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11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60665"/>
            <a:ext cx="14716126" cy="10445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mage"/>
          <p:cNvSpPr>
            <a:spLocks noGrp="1"/>
          </p:cNvSpPr>
          <p:nvPr>
            <p:ph type="pic" idx="13"/>
          </p:nvPr>
        </p:nvSpPr>
        <p:spPr>
          <a:xfrm>
            <a:off x="1905000" y="0"/>
            <a:ext cx="21420093" cy="1428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3436928" y="89296"/>
            <a:ext cx="17510143" cy="303609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sz="9800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91725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Avenir Medium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Avenir Medium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Avenir Medium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Avenir Medium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+mj-lt"/>
                <a:ea typeface="+mj-ea"/>
                <a:cs typeface="+mj-cs"/>
                <a:sym typeface="Avenir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6869906" y="892968"/>
            <a:ext cx="17377173" cy="11584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>
                <a:latin typeface="Avenir Book"/>
                <a:ea typeface="Avenir Book"/>
                <a:cs typeface="Avenir Book"/>
                <a:sym typeface="Avenir Book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4400">
                <a:latin typeface="Avenir Book"/>
                <a:ea typeface="Avenir Book"/>
                <a:cs typeface="Avenir Book"/>
                <a:sym typeface="Avenir Book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Medium"/>
              </a:defRPr>
            </a:lvl1pPr>
            <a:lvl2pPr>
              <a:defRPr>
                <a:latin typeface="+mj-lt"/>
                <a:ea typeface="+mj-ea"/>
                <a:cs typeface="+mj-cs"/>
                <a:sym typeface="Avenir Medium"/>
              </a:defRPr>
            </a:lvl2pPr>
            <a:lvl3pPr>
              <a:defRPr>
                <a:latin typeface="+mj-lt"/>
                <a:ea typeface="+mj-ea"/>
                <a:cs typeface="+mj-cs"/>
                <a:sym typeface="Avenir Medium"/>
              </a:defRPr>
            </a:lvl3pPr>
            <a:lvl4pPr>
              <a:defRPr>
                <a:latin typeface="+mj-lt"/>
                <a:ea typeface="+mj-ea"/>
                <a:cs typeface="+mj-cs"/>
                <a:sym typeface="Avenir Medium"/>
              </a:defRPr>
            </a:lvl4pPr>
            <a:lvl5pPr>
              <a:defRPr>
                <a:latin typeface="+mj-lt"/>
                <a:ea typeface="+mj-ea"/>
                <a:cs typeface="+mj-cs"/>
                <a:sym typeface="Avenir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Medium"/>
              </a:defRPr>
            </a:lvl1pPr>
            <a:lvl2pPr>
              <a:defRPr>
                <a:latin typeface="+mj-lt"/>
                <a:ea typeface="+mj-ea"/>
                <a:cs typeface="+mj-cs"/>
                <a:sym typeface="Avenir Medium"/>
              </a:defRPr>
            </a:lvl2pPr>
            <a:lvl3pPr>
              <a:defRPr>
                <a:latin typeface="+mj-lt"/>
                <a:ea typeface="+mj-ea"/>
                <a:cs typeface="+mj-cs"/>
                <a:sym typeface="Avenir Medium"/>
              </a:defRPr>
            </a:lvl3pPr>
            <a:lvl4pPr>
              <a:defRPr>
                <a:latin typeface="+mj-lt"/>
                <a:ea typeface="+mj-ea"/>
                <a:cs typeface="+mj-cs"/>
                <a:sym typeface="Avenir Medium"/>
              </a:defRPr>
            </a:lvl4pPr>
            <a:lvl5pPr>
              <a:defRPr>
                <a:latin typeface="+mj-lt"/>
                <a:ea typeface="+mj-ea"/>
                <a:cs typeface="+mj-cs"/>
                <a:sym typeface="Avenir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Image"/>
          <p:cNvSpPr>
            <a:spLocks noGrp="1"/>
          </p:cNvSpPr>
          <p:nvPr>
            <p:ph type="pic" sz="half" idx="13"/>
          </p:nvPr>
        </p:nvSpPr>
        <p:spPr>
          <a:xfrm>
            <a:off x="9423796" y="3661171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Avenir Medium"/>
              </a:defRPr>
            </a:lvl1pPr>
            <a:lvl2pPr marL="8082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Avenir Medium"/>
              </a:defRPr>
            </a:lvl2pPr>
            <a:lvl3pPr marL="11511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Avenir Medium"/>
              </a:defRPr>
            </a:lvl3pPr>
            <a:lvl4pPr marL="14940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Avenir Medium"/>
              </a:defRPr>
            </a:lvl4pPr>
            <a:lvl5pPr marL="1836964" indent="-465364">
              <a:spcBef>
                <a:spcPts val="4500"/>
              </a:spcBef>
              <a:defRPr sz="3800">
                <a:latin typeface="+mj-lt"/>
                <a:ea typeface="+mj-ea"/>
                <a:cs typeface="+mj-cs"/>
                <a:sym typeface="Avenir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Avenir Medium"/>
              </a:defRPr>
            </a:lvl1pPr>
            <a:lvl2pPr>
              <a:defRPr>
                <a:latin typeface="+mj-lt"/>
                <a:ea typeface="+mj-ea"/>
                <a:cs typeface="+mj-cs"/>
                <a:sym typeface="Avenir Medium"/>
              </a:defRPr>
            </a:lvl2pPr>
            <a:lvl3pPr>
              <a:defRPr>
                <a:latin typeface="+mj-lt"/>
                <a:ea typeface="+mj-ea"/>
                <a:cs typeface="+mj-cs"/>
                <a:sym typeface="Avenir Medium"/>
              </a:defRPr>
            </a:lvl3pPr>
            <a:lvl4pPr>
              <a:defRPr>
                <a:latin typeface="+mj-lt"/>
                <a:ea typeface="+mj-ea"/>
                <a:cs typeface="+mj-cs"/>
                <a:sym typeface="Avenir Medium"/>
              </a:defRPr>
            </a:lvl4pPr>
            <a:lvl5pPr>
              <a:defRPr>
                <a:latin typeface="+mj-lt"/>
                <a:ea typeface="+mj-ea"/>
                <a:cs typeface="+mj-cs"/>
                <a:sym typeface="Avenir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Avenir Medium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hyperlink" Target="https://avatars1.githubusercontent.com/u/216319?s=400&amp;u=bfe086cade8ccec09d43f3f2e1bb3b6304dc7ec6&amp;v=4" TargetMode="Externa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hyperlink" Target="https://avatars3.githubusercontent.com/u/91986?s=400&amp;v=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vatars3.githubusercontent.com/u/14676081?s=400&amp;u=0c1a4469750eba5a6f398c35ba34a2dd600a873e&amp;v=4" TargetMode="External"/><Relationship Id="rId5" Type="http://schemas.openxmlformats.org/officeDocument/2006/relationships/image" Target="../media/image29.jpeg"/><Relationship Id="rId4" Type="http://schemas.openxmlformats.org/officeDocument/2006/relationships/hyperlink" Target="https://avatars3.githubusercontent.com/u/11927811?s=400&amp;u=ea2b36cbdc6c1d4b5cd9231b397c03998d730626&amp;v=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vatars2.githubusercontent.com/u/6528?s=400&amp;u=415877b00c554982144cb6708028656e8c9ec8e2&amp;v=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avatars1.githubusercontent.com/u/38432906?s=400&amp;u=478c741c1db62abd521d6a19839d21dd8ab29730&amp;v=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hyperlink" Target="https://www.bioconductor.org/" TargetMode="External"/><Relationship Id="rId12" Type="http://schemas.openxmlformats.org/officeDocument/2006/relationships/image" Target="../media/image49.png"/><Relationship Id="rId2" Type="http://schemas.openxmlformats.org/officeDocument/2006/relationships/hyperlink" Target="https://joss.theoj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hyperlink" Target="https://www.pharmar.org/blog/2020/05/07/2020-05-07-status-update-may-2020/" TargetMode="External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avatars3.githubusercontent.com/u/5731043?s=400&amp;u=814e99b02976f8bcb9b15047777742d268648d35&amp;v=4" TargetMode="External"/><Relationship Id="rId13" Type="http://schemas.openxmlformats.org/officeDocument/2006/relationships/image" Target="../media/image57.jpeg"/><Relationship Id="rId3" Type="http://schemas.openxmlformats.org/officeDocument/2006/relationships/image" Target="../media/image53.jpg"/><Relationship Id="rId7" Type="http://schemas.openxmlformats.org/officeDocument/2006/relationships/image" Target="../media/image36.jpeg"/><Relationship Id="rId12" Type="http://schemas.openxmlformats.org/officeDocument/2006/relationships/hyperlink" Target="https://avatars1.githubusercontent.com/u/1452065?s=400&amp;u=13c588129b13c610e1152161d68c5cfb3dedb415&amp;v=4" TargetMode="External"/><Relationship Id="rId2" Type="http://schemas.openxmlformats.org/officeDocument/2006/relationships/image" Target="../media/image52.jpe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vatars1.githubusercontent.com/u/38432906?s=400&amp;u=478c741c1db62abd521d6a19839d21dd8ab29730&amp;v=4" TargetMode="External"/><Relationship Id="rId11" Type="http://schemas.openxmlformats.org/officeDocument/2006/relationships/image" Target="../media/image56.jpeg"/><Relationship Id="rId5" Type="http://schemas.openxmlformats.org/officeDocument/2006/relationships/image" Target="../media/image16.jpeg"/><Relationship Id="rId15" Type="http://schemas.openxmlformats.org/officeDocument/2006/relationships/image" Target="../media/image58.jpeg"/><Relationship Id="rId10" Type="http://schemas.openxmlformats.org/officeDocument/2006/relationships/hyperlink" Target="https://avatars1.githubusercontent.com/u/78918?s=400&amp;v=4" TargetMode="External"/><Relationship Id="rId4" Type="http://schemas.openxmlformats.org/officeDocument/2006/relationships/image" Target="../media/image54.jpeg"/><Relationship Id="rId9" Type="http://schemas.openxmlformats.org/officeDocument/2006/relationships/image" Target="../media/image55.jpeg"/><Relationship Id="rId14" Type="http://schemas.openxmlformats.org/officeDocument/2006/relationships/hyperlink" Target="https://avatars0.githubusercontent.com/u/16543041?s=400&amp;u=73dc6c5e838c713ca210d33815d383f6e3f4308a&amp;v=4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tars0.githubusercontent.com/u/15078251?s=400&amp;u=ff6ba3fdaae52022043bcc2410af66c381e12373&amp;v=4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g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er Review for Better R Code: Lessons from rOpenSci"/>
          <p:cNvSpPr txBox="1">
            <a:spLocks noGrp="1"/>
          </p:cNvSpPr>
          <p:nvPr>
            <p:ph type="ctrTitle"/>
          </p:nvPr>
        </p:nvSpPr>
        <p:spPr>
          <a:xfrm>
            <a:off x="3176429" y="3162890"/>
            <a:ext cx="18820629" cy="318199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3600"/>
              </a:spcAft>
            </a:pPr>
            <a:r>
              <a:rPr lang="en-US" dirty="0"/>
              <a:t>Where We've Been and Where We're Going at rOpenSci</a:t>
            </a:r>
            <a:endParaRPr dirty="0"/>
          </a:p>
        </p:txBody>
      </p:sp>
      <p:sp>
        <p:nvSpPr>
          <p:cNvPr id="151" name="Noam Ross…"/>
          <p:cNvSpPr txBox="1"/>
          <p:nvPr/>
        </p:nvSpPr>
        <p:spPr>
          <a:xfrm>
            <a:off x="7425795" y="6785594"/>
            <a:ext cx="9637494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dirty="0"/>
              <a:t>Noam Ross</a:t>
            </a:r>
            <a:r>
              <a:rPr lang="en-US" dirty="0"/>
              <a:t>, </a:t>
            </a:r>
            <a:r>
              <a:rPr lang="en-US" dirty="0" err="1"/>
              <a:t>UserR</a:t>
            </a:r>
            <a:r>
              <a:rPr lang="en-US" dirty="0"/>
              <a:t>! 2020</a:t>
            </a:r>
            <a:endParaRPr dirty="0"/>
          </a:p>
        </p:txBody>
      </p:sp>
      <p:sp>
        <p:nvSpPr>
          <p:cNvPr id="14" name="Peer Review for Better R Code: Lessons from rOpenSci">
            <a:extLst>
              <a:ext uri="{FF2B5EF4-FFF2-40B4-BE49-F238E27FC236}">
                <a16:creationId xmlns:a16="http://schemas.microsoft.com/office/drawing/2014/main" id="{3D4DFB2D-E1FB-F445-8144-B355ACCF2639}"/>
              </a:ext>
            </a:extLst>
          </p:cNvPr>
          <p:cNvSpPr txBox="1">
            <a:spLocks/>
          </p:cNvSpPr>
          <p:nvPr/>
        </p:nvSpPr>
        <p:spPr>
          <a:xfrm>
            <a:off x="1607577" y="-167399"/>
            <a:ext cx="20981322" cy="318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Avenir Heavy"/>
                <a:ea typeface="Avenir Heavy"/>
                <a:cs typeface="Avenir Heavy"/>
                <a:sym typeface="Avenir Heavy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9pPr>
          </a:lstStyle>
          <a:p>
            <a:pPr hangingPunct="1">
              <a:spcAft>
                <a:spcPts val="3600"/>
              </a:spcAft>
            </a:pPr>
            <a:r>
              <a:rPr lang="en-US" sz="14300" dirty="0"/>
              <a:t>Peer-Reviewing R Code: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98A5EA-E95C-9E41-9BEC-68E26615B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397" y="10652165"/>
            <a:ext cx="7443177" cy="2631076"/>
          </a:xfrm>
          <a:prstGeom prst="rect">
            <a:avLst/>
          </a:prstGeom>
        </p:spPr>
      </p:pic>
      <p:sp>
        <p:nvSpPr>
          <p:cNvPr id="16" name="Noam Ross…">
            <a:extLst>
              <a:ext uri="{FF2B5EF4-FFF2-40B4-BE49-F238E27FC236}">
                <a16:creationId xmlns:a16="http://schemas.microsoft.com/office/drawing/2014/main" id="{65675B94-E364-124C-9ADD-42FAFFC96F11}"/>
              </a:ext>
            </a:extLst>
          </p:cNvPr>
          <p:cNvSpPr txBox="1"/>
          <p:nvPr/>
        </p:nvSpPr>
        <p:spPr>
          <a:xfrm>
            <a:off x="6225223" y="8975211"/>
            <a:ext cx="11746029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Slides/Links: 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NoamUseR</a:t>
            </a:r>
            <a:endParaRPr dirty="0"/>
          </a:p>
        </p:txBody>
      </p:sp>
      <p:pic>
        <p:nvPicPr>
          <p:cNvPr id="13" name="search-1.png" descr="search-1.png">
            <a:extLst>
              <a:ext uri="{FF2B5EF4-FFF2-40B4-BE49-F238E27FC236}">
                <a16:creationId xmlns:a16="http://schemas.microsoft.com/office/drawing/2014/main" id="{035720B0-6CFF-DE4F-B6F7-1C1D908BD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76481" y="7976951"/>
            <a:ext cx="1142809" cy="864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itHub-Mark-120px-plus.png" descr="GitHub-Mark-120px-plus.png">
            <a:extLst>
              <a:ext uri="{FF2B5EF4-FFF2-40B4-BE49-F238E27FC236}">
                <a16:creationId xmlns:a16="http://schemas.microsoft.com/office/drawing/2014/main" id="{F155B72B-77DB-FC46-99E7-D9776F2FF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84418" y="7888833"/>
            <a:ext cx="1004407" cy="1004407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noamross">
            <a:extLst>
              <a:ext uri="{FF2B5EF4-FFF2-40B4-BE49-F238E27FC236}">
                <a16:creationId xmlns:a16="http://schemas.microsoft.com/office/drawing/2014/main" id="{8D7453E0-9555-5A42-A0A1-6B7E2795CE37}"/>
              </a:ext>
            </a:extLst>
          </p:cNvPr>
          <p:cNvSpPr txBox="1"/>
          <p:nvPr/>
        </p:nvSpPr>
        <p:spPr>
          <a:xfrm>
            <a:off x="7787837" y="7718964"/>
            <a:ext cx="3904559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noamross</a:t>
            </a:r>
          </a:p>
        </p:txBody>
      </p:sp>
      <p:sp>
        <p:nvSpPr>
          <p:cNvPr id="19" name="@">
            <a:extLst>
              <a:ext uri="{FF2B5EF4-FFF2-40B4-BE49-F238E27FC236}">
                <a16:creationId xmlns:a16="http://schemas.microsoft.com/office/drawing/2014/main" id="{18B55F63-5AD6-5C45-9747-568632B909AD}"/>
              </a:ext>
            </a:extLst>
          </p:cNvPr>
          <p:cNvSpPr txBox="1"/>
          <p:nvPr/>
        </p:nvSpPr>
        <p:spPr>
          <a:xfrm>
            <a:off x="11609732" y="7816850"/>
            <a:ext cx="977012" cy="118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@ </a:t>
            </a:r>
          </a:p>
        </p:txBody>
      </p:sp>
      <p:pic>
        <p:nvPicPr>
          <p:cNvPr id="20" name="Screen Shot 2017-04-18 at 8.52.24 AM.png" descr="Screen Shot 2017-04-18 at 8.52.24 AM.png">
            <a:extLst>
              <a:ext uri="{FF2B5EF4-FFF2-40B4-BE49-F238E27FC236}">
                <a16:creationId xmlns:a16="http://schemas.microsoft.com/office/drawing/2014/main" id="{057B7FEB-2863-6844-899D-BAA076EE2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rcRect l="15350" t="16324" r="11223" b="19916"/>
          <a:stretch>
            <a:fillRect/>
          </a:stretch>
        </p:blipFill>
        <p:spPr>
          <a:xfrm>
            <a:off x="12761554" y="7974659"/>
            <a:ext cx="1067992" cy="868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0" extrusionOk="0">
                <a:moveTo>
                  <a:pt x="15179" y="6"/>
                </a:moveTo>
                <a:cubicBezTo>
                  <a:pt x="14791" y="-11"/>
                  <a:pt x="14400" y="4"/>
                  <a:pt x="14111" y="75"/>
                </a:cubicBezTo>
                <a:cubicBezTo>
                  <a:pt x="13366" y="259"/>
                  <a:pt x="12562" y="750"/>
                  <a:pt x="12016" y="1347"/>
                </a:cubicBezTo>
                <a:cubicBezTo>
                  <a:pt x="10967" y="2494"/>
                  <a:pt x="10380" y="4481"/>
                  <a:pt x="10595" y="6167"/>
                </a:cubicBezTo>
                <a:cubicBezTo>
                  <a:pt x="10626" y="6411"/>
                  <a:pt x="10633" y="6633"/>
                  <a:pt x="10611" y="6660"/>
                </a:cubicBezTo>
                <a:cubicBezTo>
                  <a:pt x="10481" y="6820"/>
                  <a:pt x="8347" y="6346"/>
                  <a:pt x="7361" y="5941"/>
                </a:cubicBezTo>
                <a:cubicBezTo>
                  <a:pt x="5314" y="5100"/>
                  <a:pt x="3798" y="3942"/>
                  <a:pt x="2231" y="2008"/>
                </a:cubicBezTo>
                <a:lnTo>
                  <a:pt x="1413" y="1002"/>
                </a:lnTo>
                <a:lnTo>
                  <a:pt x="1260" y="1396"/>
                </a:lnTo>
                <a:cubicBezTo>
                  <a:pt x="924" y="2278"/>
                  <a:pt x="787" y="3456"/>
                  <a:pt x="899" y="4432"/>
                </a:cubicBezTo>
                <a:cubicBezTo>
                  <a:pt x="1052" y="5765"/>
                  <a:pt x="1523" y="6863"/>
                  <a:pt x="2328" y="7774"/>
                </a:cubicBezTo>
                <a:cubicBezTo>
                  <a:pt x="2543" y="8018"/>
                  <a:pt x="2699" y="8227"/>
                  <a:pt x="2673" y="8247"/>
                </a:cubicBezTo>
                <a:cubicBezTo>
                  <a:pt x="2545" y="8345"/>
                  <a:pt x="1493" y="8029"/>
                  <a:pt x="1052" y="7754"/>
                </a:cubicBezTo>
                <a:lnTo>
                  <a:pt x="819" y="7607"/>
                </a:lnTo>
                <a:lnTo>
                  <a:pt x="835" y="7932"/>
                </a:lnTo>
                <a:cubicBezTo>
                  <a:pt x="978" y="10250"/>
                  <a:pt x="2080" y="12059"/>
                  <a:pt x="3781" y="12782"/>
                </a:cubicBezTo>
                <a:cubicBezTo>
                  <a:pt x="4000" y="12875"/>
                  <a:pt x="4189" y="12985"/>
                  <a:pt x="4198" y="13018"/>
                </a:cubicBezTo>
                <a:cubicBezTo>
                  <a:pt x="4231" y="13142"/>
                  <a:pt x="3617" y="13244"/>
                  <a:pt x="3002" y="13216"/>
                </a:cubicBezTo>
                <a:cubicBezTo>
                  <a:pt x="2295" y="13183"/>
                  <a:pt x="2325" y="13121"/>
                  <a:pt x="2657" y="13935"/>
                </a:cubicBezTo>
                <a:cubicBezTo>
                  <a:pt x="3036" y="14865"/>
                  <a:pt x="3604" y="15611"/>
                  <a:pt x="4351" y="16153"/>
                </a:cubicBezTo>
                <a:cubicBezTo>
                  <a:pt x="4773" y="16460"/>
                  <a:pt x="5534" y="16770"/>
                  <a:pt x="5972" y="16823"/>
                </a:cubicBezTo>
                <a:cubicBezTo>
                  <a:pt x="6309" y="16865"/>
                  <a:pt x="6445" y="16940"/>
                  <a:pt x="6389" y="17050"/>
                </a:cubicBezTo>
                <a:cubicBezTo>
                  <a:pt x="6325" y="17178"/>
                  <a:pt x="5300" y="17961"/>
                  <a:pt x="4848" y="18223"/>
                </a:cubicBezTo>
                <a:cubicBezTo>
                  <a:pt x="4256" y="18568"/>
                  <a:pt x="3431" y="18900"/>
                  <a:pt x="2793" y="19061"/>
                </a:cubicBezTo>
                <a:cubicBezTo>
                  <a:pt x="2134" y="19228"/>
                  <a:pt x="987" y="19339"/>
                  <a:pt x="441" y="19288"/>
                </a:cubicBezTo>
                <a:lnTo>
                  <a:pt x="0" y="19248"/>
                </a:lnTo>
                <a:lnTo>
                  <a:pt x="361" y="19515"/>
                </a:lnTo>
                <a:cubicBezTo>
                  <a:pt x="1773" y="20546"/>
                  <a:pt x="3367" y="21208"/>
                  <a:pt x="5185" y="21516"/>
                </a:cubicBezTo>
                <a:cubicBezTo>
                  <a:pt x="5518" y="21572"/>
                  <a:pt x="6105" y="21589"/>
                  <a:pt x="7015" y="21575"/>
                </a:cubicBezTo>
                <a:cubicBezTo>
                  <a:pt x="8175" y="21557"/>
                  <a:pt x="8464" y="21528"/>
                  <a:pt x="9110" y="21388"/>
                </a:cubicBezTo>
                <a:cubicBezTo>
                  <a:pt x="11762" y="20814"/>
                  <a:pt x="14031" y="19345"/>
                  <a:pt x="15829" y="17040"/>
                </a:cubicBezTo>
                <a:cubicBezTo>
                  <a:pt x="18071" y="14167"/>
                  <a:pt x="19433" y="10085"/>
                  <a:pt x="19433" y="6217"/>
                </a:cubicBezTo>
                <a:lnTo>
                  <a:pt x="19433" y="5379"/>
                </a:lnTo>
                <a:lnTo>
                  <a:pt x="19754" y="5054"/>
                </a:lnTo>
                <a:cubicBezTo>
                  <a:pt x="20268" y="4535"/>
                  <a:pt x="20914" y="3739"/>
                  <a:pt x="21271" y="3181"/>
                </a:cubicBezTo>
                <a:cubicBezTo>
                  <a:pt x="21452" y="2897"/>
                  <a:pt x="21600" y="2646"/>
                  <a:pt x="21600" y="2629"/>
                </a:cubicBezTo>
                <a:cubicBezTo>
                  <a:pt x="21600" y="2611"/>
                  <a:pt x="21352" y="2713"/>
                  <a:pt x="21046" y="2845"/>
                </a:cubicBezTo>
                <a:cubicBezTo>
                  <a:pt x="20377" y="3135"/>
                  <a:pt x="19395" y="3391"/>
                  <a:pt x="19320" y="3299"/>
                </a:cubicBezTo>
                <a:cubicBezTo>
                  <a:pt x="19286" y="3257"/>
                  <a:pt x="19327" y="3190"/>
                  <a:pt x="19441" y="3092"/>
                </a:cubicBezTo>
                <a:cubicBezTo>
                  <a:pt x="19749" y="2827"/>
                  <a:pt x="20267" y="2187"/>
                  <a:pt x="20476" y="1810"/>
                </a:cubicBezTo>
                <a:cubicBezTo>
                  <a:pt x="20698" y="1412"/>
                  <a:pt x="21062" y="509"/>
                  <a:pt x="21022" y="460"/>
                </a:cubicBezTo>
                <a:cubicBezTo>
                  <a:pt x="21009" y="443"/>
                  <a:pt x="20794" y="552"/>
                  <a:pt x="20548" y="706"/>
                </a:cubicBezTo>
                <a:cubicBezTo>
                  <a:pt x="20031" y="1030"/>
                  <a:pt x="19389" y="1328"/>
                  <a:pt x="18734" y="1544"/>
                </a:cubicBezTo>
                <a:lnTo>
                  <a:pt x="18277" y="1692"/>
                </a:lnTo>
                <a:lnTo>
                  <a:pt x="18044" y="1426"/>
                </a:lnTo>
                <a:cubicBezTo>
                  <a:pt x="17570" y="883"/>
                  <a:pt x="16873" y="405"/>
                  <a:pt x="16222" y="174"/>
                </a:cubicBezTo>
                <a:cubicBezTo>
                  <a:pt x="15951" y="78"/>
                  <a:pt x="15566" y="24"/>
                  <a:pt x="15179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Screen Shot 2017-04-20 at 1.58.20 PM.png" descr="Screen Shot 2017-04-20 at 1.58.20 PM.png">
            <a:extLst>
              <a:ext uri="{FF2B5EF4-FFF2-40B4-BE49-F238E27FC236}">
                <a16:creationId xmlns:a16="http://schemas.microsoft.com/office/drawing/2014/main" id="{E0F1811D-ADE0-1D43-B880-299F4DBE2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491580" y="9787466"/>
            <a:ext cx="6215852" cy="35429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dist.pdf" descr="dis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52168" y="5914714"/>
            <a:ext cx="21479699" cy="668066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83" name="the long tail: monthly downloads of all CRAN packages"/>
          <p:cNvSpPr txBox="1"/>
          <p:nvPr/>
        </p:nvSpPr>
        <p:spPr>
          <a:xfrm>
            <a:off x="10876541" y="8668149"/>
            <a:ext cx="8779263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4500"/>
              </a:spcBef>
              <a:defRPr sz="44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the long tail: monthly downloads of all CRAN packages</a:t>
            </a:r>
          </a:p>
        </p:txBody>
      </p:sp>
      <p:sp>
        <p:nvSpPr>
          <p:cNvPr id="184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88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28FFB-F7B7-F944-9C7B-569F0FD6E19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9429" y="6362700"/>
            <a:ext cx="14250948" cy="68523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88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A2D96F-1044-D448-814B-6658FF92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054" y="6500144"/>
            <a:ext cx="17056100" cy="7099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475155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91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  <p:pic>
        <p:nvPicPr>
          <p:cNvPr id="192" name="Screen Shot 2017-04-21 at 8.48.53 PM.png" descr="Screen Shot 2017-04-21 at 8.48.5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29310" y="6450471"/>
            <a:ext cx="15725328" cy="7226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95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  <p:pic>
        <p:nvPicPr>
          <p:cNvPr id="196" name="Screen Shot 2017-04-18 at 11.55.25 AM.png" descr="Screen Shot 2017-04-18 at 11.55.25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11554" y="6419261"/>
            <a:ext cx="11658760" cy="360849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&quot;[I liked] meeting people in the R community who I didn't know before, and strengthening ties to the community.&quot;"/>
          <p:cNvSpPr txBox="1"/>
          <p:nvPr/>
        </p:nvSpPr>
        <p:spPr>
          <a:xfrm>
            <a:off x="1379463" y="8217061"/>
            <a:ext cx="7934939" cy="293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6900"/>
              </a:lnSpc>
              <a:defRPr sz="4000" i="1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"[I liked] meeting people in the R community who I didn't know before, and strengthening ties to the community."</a:t>
            </a:r>
          </a:p>
        </p:txBody>
      </p:sp>
      <p:pic>
        <p:nvPicPr>
          <p:cNvPr id="7" name="Screen Shot 2017-04-21 at 6.44.09 AM.png" descr="Screen Shot 2017-04-21 at 6.44.09 AM.png">
            <a:extLst>
              <a:ext uri="{FF2B5EF4-FFF2-40B4-BE49-F238E27FC236}">
                <a16:creationId xmlns:a16="http://schemas.microsoft.com/office/drawing/2014/main" id="{92FFE50E-BF1F-2540-BB98-DD70AC60B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65752" y="10080118"/>
            <a:ext cx="10950205" cy="3309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021ABB-B829-4147-A09F-B89F98CE0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0358" y="235395"/>
            <a:ext cx="9313418" cy="131796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pic>
        <p:nvPicPr>
          <p:cNvPr id="5122" name="Picture 2" descr="maelle">
            <a:extLst>
              <a:ext uri="{FF2B5EF4-FFF2-40B4-BE49-F238E27FC236}">
                <a16:creationId xmlns:a16="http://schemas.microsoft.com/office/drawing/2014/main" id="{424BF802-2926-9446-BDF1-186F51B0F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8310222" y="8373674"/>
            <a:ext cx="4329400" cy="43251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2FADCB-A25B-5346-B64F-2CB32B6B30F2}"/>
              </a:ext>
            </a:extLst>
          </p:cNvPr>
          <p:cNvSpPr/>
          <p:nvPr/>
        </p:nvSpPr>
        <p:spPr>
          <a:xfrm>
            <a:off x="18457383" y="8980766"/>
            <a:ext cx="4035079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Maëlle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Salmon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ma_salmon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05913-084E-7F4C-A559-E6409EEFFF6A}"/>
              </a:ext>
            </a:extLst>
          </p:cNvPr>
          <p:cNvSpPr/>
          <p:nvPr/>
        </p:nvSpPr>
        <p:spPr>
          <a:xfrm>
            <a:off x="15510248" y="6835952"/>
            <a:ext cx="83231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devguide.ropensci.org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8974DB-F23D-6043-93CE-70941867FA22}"/>
              </a:ext>
            </a:extLst>
          </p:cNvPr>
          <p:cNvSpPr/>
          <p:nvPr/>
        </p:nvSpPr>
        <p:spPr>
          <a:xfrm>
            <a:off x="13533120" y="2022506"/>
            <a:ext cx="103002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Document standards, processes, and guidance.</a:t>
            </a:r>
          </a:p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Iterate.</a:t>
            </a:r>
          </a:p>
        </p:txBody>
      </p:sp>
    </p:spTree>
    <p:extLst>
      <p:ext uri="{BB962C8B-B14F-4D97-AF65-F5344CB8AC3E}">
        <p14:creationId xmlns:p14="http://schemas.microsoft.com/office/powerpoint/2010/main" val="39567968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leek_pic.png" descr="leek_pi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670" y="1701596"/>
            <a:ext cx="13379846" cy="1096321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Documentation &gt; Usability &gt; Performance &gt; Features"/>
          <p:cNvSpPr txBox="1"/>
          <p:nvPr/>
        </p:nvSpPr>
        <p:spPr>
          <a:xfrm>
            <a:off x="15366040" y="6482192"/>
            <a:ext cx="8467320" cy="420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6600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algn="l">
              <a:spcBef>
                <a:spcPts val="0"/>
              </a:spcBef>
            </a:pP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Documentation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&gt; </a:t>
            </a: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Usability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	&gt; 	</a:t>
            </a: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Performance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		&gt;	</a:t>
            </a: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AA036-1142-C140-9B5E-F1D2C70A8534}"/>
              </a:ext>
            </a:extLst>
          </p:cNvPr>
          <p:cNvSpPr/>
          <p:nvPr/>
        </p:nvSpPr>
        <p:spPr>
          <a:xfrm>
            <a:off x="13533120" y="2022506"/>
            <a:ext cx="10300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Build review around what users really care about</a:t>
            </a:r>
          </a:p>
        </p:txBody>
      </p:sp>
    </p:spTree>
    <p:extLst>
      <p:ext uri="{BB962C8B-B14F-4D97-AF65-F5344CB8AC3E}">
        <p14:creationId xmlns:p14="http://schemas.microsoft.com/office/powerpoint/2010/main" val="42862092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leek_pic.png" descr="leek_pi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6670" y="1701596"/>
            <a:ext cx="13379846" cy="10963212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Documentation &gt; Usability &gt; Performance &gt; Features"/>
          <p:cNvSpPr txBox="1"/>
          <p:nvPr/>
        </p:nvSpPr>
        <p:spPr>
          <a:xfrm>
            <a:off x="15366040" y="6482192"/>
            <a:ext cx="8467320" cy="4206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6600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algn="l">
              <a:spcBef>
                <a:spcPts val="0"/>
              </a:spcBef>
            </a:pP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Documentation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&gt; </a:t>
            </a: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Usability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	&gt; 	</a:t>
            </a: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Performance 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			&gt;	</a:t>
            </a:r>
            <a:r>
              <a:rPr b="1" dirty="0">
                <a:solidFill>
                  <a:schemeClr val="bg1">
                    <a:lumMod val="50000"/>
                  </a:schemeClr>
                </a:solidFill>
              </a:rPr>
              <a:t>Features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AA036-1142-C140-9B5E-F1D2C70A8534}"/>
              </a:ext>
            </a:extLst>
          </p:cNvPr>
          <p:cNvSpPr/>
          <p:nvPr/>
        </p:nvSpPr>
        <p:spPr>
          <a:xfrm>
            <a:off x="13533120" y="2022506"/>
            <a:ext cx="103002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Build review around what users really care about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53C493-6EE8-434C-B67C-AFB92BF8CA39}"/>
              </a:ext>
            </a:extLst>
          </p:cNvPr>
          <p:cNvSpPr/>
          <p:nvPr/>
        </p:nvSpPr>
        <p:spPr>
          <a:xfrm>
            <a:off x="15018944" y="10689112"/>
            <a:ext cx="772198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b="1" dirty="0">
                <a:solidFill>
                  <a:srgbClr val="7030A0"/>
                </a:solidFill>
                <a:latin typeface="Avenir Roman" panose="02000503020000020003" pitchFamily="2" charset="0"/>
              </a:rPr>
              <a:t>Installation</a:t>
            </a:r>
            <a:endParaRPr lang="en-US" sz="11500" dirty="0">
              <a:solidFill>
                <a:srgbClr val="7030A0"/>
              </a:solidFill>
              <a:latin typeface="Avenir Roman" panose="02000503020000020003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B0932B-6612-FB4D-BF58-32744A4E3CE4}"/>
              </a:ext>
            </a:extLst>
          </p:cNvPr>
          <p:cNvCxnSpPr>
            <a:cxnSpLocks/>
          </p:cNvCxnSpPr>
          <p:nvPr/>
        </p:nvCxnSpPr>
        <p:spPr>
          <a:xfrm flipV="1">
            <a:off x="15434597" y="6231181"/>
            <a:ext cx="7306334" cy="4206921"/>
          </a:xfrm>
          <a:prstGeom prst="line">
            <a:avLst/>
          </a:prstGeom>
          <a:noFill/>
          <a:ln w="269875" cap="rnd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6907B8-ED73-8F4E-BD48-D50C5B16D45A}"/>
              </a:ext>
            </a:extLst>
          </p:cNvPr>
          <p:cNvCxnSpPr>
            <a:cxnSpLocks/>
          </p:cNvCxnSpPr>
          <p:nvPr/>
        </p:nvCxnSpPr>
        <p:spPr>
          <a:xfrm flipH="1" flipV="1">
            <a:off x="15434597" y="6231181"/>
            <a:ext cx="7306334" cy="4206921"/>
          </a:xfrm>
          <a:prstGeom prst="line">
            <a:avLst/>
          </a:prstGeom>
          <a:noFill/>
          <a:ln w="269875" cap="rnd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1178010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Hours for first-round review of an…"/>
          <p:cNvSpPr txBox="1"/>
          <p:nvPr/>
        </p:nvSpPr>
        <p:spPr>
          <a:xfrm>
            <a:off x="3871887" y="4617114"/>
            <a:ext cx="4281666" cy="374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914400"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Hours for first-round review of an</a:t>
            </a:r>
          </a:p>
          <a:p>
            <a:pPr defTabSz="914400"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R package</a:t>
            </a:r>
          </a:p>
        </p:txBody>
      </p:sp>
      <p:sp>
        <p:nvSpPr>
          <p:cNvPr id="264" name="Months from submittal to approval"/>
          <p:cNvSpPr txBox="1"/>
          <p:nvPr/>
        </p:nvSpPr>
        <p:spPr>
          <a:xfrm>
            <a:off x="12792922" y="4928149"/>
            <a:ext cx="4281666" cy="2847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Months from submittal to approval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813AF-0597-2445-B522-293ECF8D0B76}"/>
              </a:ext>
            </a:extLst>
          </p:cNvPr>
          <p:cNvSpPr/>
          <p:nvPr/>
        </p:nvSpPr>
        <p:spPr>
          <a:xfrm>
            <a:off x="17074588" y="2560388"/>
            <a:ext cx="67587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Volunteer time and energy are the most precious resource</a:t>
            </a:r>
          </a:p>
        </p:txBody>
      </p:sp>
      <p:pic>
        <p:nvPicPr>
          <p:cNvPr id="8" name="hour_hist.pdf" descr="hour_hist.pdf">
            <a:extLst>
              <a:ext uri="{FF2B5EF4-FFF2-40B4-BE49-F238E27FC236}">
                <a16:creationId xmlns:a16="http://schemas.microsoft.com/office/drawing/2014/main" id="{731F7E5C-5D97-2947-980F-41A279D38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661" y="1168739"/>
            <a:ext cx="9876281" cy="11922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Rplot.pdf" descr="Rplot.pdf">
            <a:extLst>
              <a:ext uri="{FF2B5EF4-FFF2-40B4-BE49-F238E27FC236}">
                <a16:creationId xmlns:a16="http://schemas.microsoft.com/office/drawing/2014/main" id="{C277D54A-07AF-244B-BB08-00AFF06A3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4390" y="1981199"/>
            <a:ext cx="5395421" cy="11073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y peer review?"/>
          <p:cNvSpPr txBox="1"/>
          <p:nvPr/>
        </p:nvSpPr>
        <p:spPr>
          <a:xfrm>
            <a:off x="742891" y="1390561"/>
            <a:ext cx="19160694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rPr lang="en-US" sz="7200" b="1" dirty="0"/>
              <a:t>What next? Serving Package Authors at Scale</a:t>
            </a:r>
            <a:endParaRPr sz="7200" b="1" dirty="0"/>
          </a:p>
        </p:txBody>
      </p:sp>
      <p:sp>
        <p:nvSpPr>
          <p:cNvPr id="173" name="drive adoption of best practices and standards…"/>
          <p:cNvSpPr txBox="1"/>
          <p:nvPr/>
        </p:nvSpPr>
        <p:spPr>
          <a:xfrm>
            <a:off x="8580603" y="3134481"/>
            <a:ext cx="11485515" cy="8569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6000" dirty="0"/>
              <a:t>Automated documentation</a:t>
            </a:r>
            <a:endParaRPr sz="6000" dirty="0"/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6000" dirty="0"/>
              <a:t>Uncovering software citations</a:t>
            </a:r>
            <a:endParaRPr sz="6000" dirty="0"/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6000" dirty="0"/>
              <a:t>Building user communities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6000" dirty="0"/>
              <a:t>Simpler and smoother reviews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6000" dirty="0"/>
              <a:t>Internationalization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6000" dirty="0"/>
              <a:t>Expanding the package universe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1728036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7-04-20 at 1.58.20 PM.png" descr="Screen Shot 2017-04-20 at 1.58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69" y="299778"/>
            <a:ext cx="10590611" cy="603647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Building technical and community infrastructure for R to support open, reproducible science"/>
          <p:cNvSpPr txBox="1"/>
          <p:nvPr/>
        </p:nvSpPr>
        <p:spPr>
          <a:xfrm>
            <a:off x="7957979" y="6361465"/>
            <a:ext cx="15101462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r">
              <a:spcBef>
                <a:spcPts val="4500"/>
              </a:spcBef>
              <a:defRPr sz="7300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Building technical and community infrastructure for R to support open, reproducible science</a:t>
            </a:r>
          </a:p>
        </p:txBody>
      </p:sp>
      <p:sp>
        <p:nvSpPr>
          <p:cNvPr id="181" name="@rOpenSci"/>
          <p:cNvSpPr txBox="1"/>
          <p:nvPr/>
        </p:nvSpPr>
        <p:spPr>
          <a:xfrm>
            <a:off x="18989108" y="10979556"/>
            <a:ext cx="4222014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rPr dirty="0"/>
              <a:t>@rOpenSci</a:t>
            </a:r>
          </a:p>
        </p:txBody>
      </p:sp>
      <p:sp>
        <p:nvSpPr>
          <p:cNvPr id="182" name="ropensci.org"/>
          <p:cNvSpPr txBox="1"/>
          <p:nvPr/>
        </p:nvSpPr>
        <p:spPr>
          <a:xfrm>
            <a:off x="18279690" y="12088405"/>
            <a:ext cx="5266208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rPr dirty="0" err="1"/>
              <a:t>ropensci.org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29240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311F57-7CB4-E344-908E-3FC8010E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32" y="388250"/>
            <a:ext cx="13576300" cy="10287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04263-1869-9D4A-847E-EF4C098A0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894" y="2023810"/>
            <a:ext cx="13525500" cy="9398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CFC2D8-3567-8C4E-B6FF-E1248C3EAB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4911" y="4550509"/>
            <a:ext cx="12385881" cy="88073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546D13-ACA0-5044-8D64-111DDE29962E}"/>
              </a:ext>
            </a:extLst>
          </p:cNvPr>
          <p:cNvSpPr/>
          <p:nvPr/>
        </p:nvSpPr>
        <p:spPr>
          <a:xfrm>
            <a:off x="17498177" y="6360936"/>
            <a:ext cx="66095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docs.ropensci.org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026" name="Picture 2" descr="https://avatars1.githubusercontent.com/u/216319?s=460&amp;u=bfe086cade8ccec09d43f3f2e1bb3b6304dc7ec6&amp;v=4">
            <a:hlinkClick r:id="rId5"/>
            <a:extLst>
              <a:ext uri="{FF2B5EF4-FFF2-40B4-BE49-F238E27FC236}">
                <a16:creationId xmlns:a16="http://schemas.microsoft.com/office/drawing/2014/main" id="{A420FBCE-88CC-1B46-AA0D-A47654A7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89185" y="8661601"/>
            <a:ext cx="4325484" cy="4325484"/>
          </a:xfrm>
          <a:prstGeom prst="ellipse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3690219-9801-7F4B-94BE-33D077ADAAB2}"/>
              </a:ext>
            </a:extLst>
          </p:cNvPr>
          <p:cNvSpPr/>
          <p:nvPr/>
        </p:nvSpPr>
        <p:spPr>
          <a:xfrm>
            <a:off x="18747023" y="10169445"/>
            <a:ext cx="4209807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Jeroen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Ooms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opencpu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46F819-6202-324C-B451-B2AB770D37B1}"/>
              </a:ext>
            </a:extLst>
          </p:cNvPr>
          <p:cNvSpPr/>
          <p:nvPr/>
        </p:nvSpPr>
        <p:spPr>
          <a:xfrm>
            <a:off x="16684856" y="2452435"/>
            <a:ext cx="74228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Automating and serving package documentation  </a:t>
            </a:r>
          </a:p>
        </p:txBody>
      </p:sp>
    </p:spTree>
    <p:extLst>
      <p:ext uri="{BB962C8B-B14F-4D97-AF65-F5344CB8AC3E}">
        <p14:creationId xmlns:p14="http://schemas.microsoft.com/office/powerpoint/2010/main" val="71543906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E850D-7F06-1445-B466-5F91ED65F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241588"/>
            <a:ext cx="15759113" cy="132271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pic>
        <p:nvPicPr>
          <p:cNvPr id="6" name="images-2.jpg" descr="images-2.jpg">
            <a:extLst>
              <a:ext uri="{FF2B5EF4-FFF2-40B4-BE49-F238E27FC236}">
                <a16:creationId xmlns:a16="http://schemas.microsoft.com/office/drawing/2014/main" id="{CB77482E-AA6E-9347-873C-7E05B284F0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637084" y="6981060"/>
            <a:ext cx="4325113" cy="43251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8036" y="0"/>
                  <a:pt x="5273" y="1055"/>
                  <a:pt x="3164" y="3164"/>
                </a:cubicBezTo>
                <a:cubicBezTo>
                  <a:pt x="1055" y="5273"/>
                  <a:pt x="0" y="8036"/>
                  <a:pt x="0" y="10800"/>
                </a:cubicBezTo>
                <a:cubicBezTo>
                  <a:pt x="0" y="13564"/>
                  <a:pt x="1055" y="16329"/>
                  <a:pt x="3164" y="18438"/>
                </a:cubicBezTo>
                <a:cubicBezTo>
                  <a:pt x="5273" y="20547"/>
                  <a:pt x="8036" y="21600"/>
                  <a:pt x="10800" y="21600"/>
                </a:cubicBezTo>
                <a:cubicBezTo>
                  <a:pt x="13564" y="21600"/>
                  <a:pt x="16329" y="20547"/>
                  <a:pt x="18438" y="18438"/>
                </a:cubicBezTo>
                <a:cubicBezTo>
                  <a:pt x="20547" y="16329"/>
                  <a:pt x="21600" y="13564"/>
                  <a:pt x="21600" y="10800"/>
                </a:cubicBezTo>
                <a:cubicBezTo>
                  <a:pt x="21600" y="8036"/>
                  <a:pt x="20547" y="5273"/>
                  <a:pt x="18438" y="3164"/>
                </a:cubicBezTo>
                <a:cubicBezTo>
                  <a:pt x="16329" y="1055"/>
                  <a:pt x="13564" y="0"/>
                  <a:pt x="10800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266FDE-3F28-C648-B722-3923A2572A2F}"/>
              </a:ext>
            </a:extLst>
          </p:cNvPr>
          <p:cNvSpPr/>
          <p:nvPr/>
        </p:nvSpPr>
        <p:spPr>
          <a:xfrm>
            <a:off x="16869464" y="7943287"/>
            <a:ext cx="386035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Scott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Chamberlain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@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sckottie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185FD-992D-D243-B20D-04020E7D0F0A}"/>
              </a:ext>
            </a:extLst>
          </p:cNvPr>
          <p:cNvSpPr/>
          <p:nvPr/>
        </p:nvSpPr>
        <p:spPr>
          <a:xfrm>
            <a:off x="18076434" y="4876507"/>
            <a:ext cx="57954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ropensci.org</a:t>
            </a:r>
            <a:r>
              <a:rPr lang="en-US" sz="7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/packages</a:t>
            </a:r>
          </a:p>
        </p:txBody>
      </p:sp>
      <p:pic>
        <p:nvPicPr>
          <p:cNvPr id="4098" name="Picture 2" descr="https://avatars2.githubusercontent.com/u/91986?s=460&amp;v=4">
            <a:hlinkClick r:id="rId4"/>
            <a:extLst>
              <a:ext uri="{FF2B5EF4-FFF2-40B4-BE49-F238E27FC236}">
                <a16:creationId xmlns:a16="http://schemas.microsoft.com/office/drawing/2014/main" id="{686908EC-4D99-EB4D-A9C7-F4AF30A7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1911" y="9143616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857A22-B4D9-6D4B-A010-AFDCD18760A5}"/>
              </a:ext>
            </a:extLst>
          </p:cNvPr>
          <p:cNvSpPr/>
          <p:nvPr/>
        </p:nvSpPr>
        <p:spPr>
          <a:xfrm>
            <a:off x="19955855" y="9505903"/>
            <a:ext cx="4334841" cy="24314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James</a:t>
            </a:r>
          </a:p>
          <a:p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Howison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400" b="1" dirty="0" err="1">
                <a:solidFill>
                  <a:schemeClr val="accent1">
                    <a:lumMod val="75000"/>
                  </a:schemeClr>
                </a:solidFill>
                <a:latin typeface="Avenir Roman" panose="02000503020000020003" pitchFamily="2" charset="0"/>
              </a:rPr>
              <a:t>jameshowison</a:t>
            </a:r>
            <a:endParaRPr lang="en-US" sz="4400" b="1" dirty="0">
              <a:solidFill>
                <a:schemeClr val="accent1">
                  <a:lumMod val="75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E924CC-926D-664E-87BA-B4F1CE19E98E}"/>
              </a:ext>
            </a:extLst>
          </p:cNvPr>
          <p:cNvSpPr/>
          <p:nvPr/>
        </p:nvSpPr>
        <p:spPr>
          <a:xfrm>
            <a:off x="17573625" y="1247441"/>
            <a:ext cx="629829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Uncovering software citations</a:t>
            </a:r>
          </a:p>
        </p:txBody>
      </p:sp>
    </p:spTree>
    <p:extLst>
      <p:ext uri="{BB962C8B-B14F-4D97-AF65-F5344CB8AC3E}">
        <p14:creationId xmlns:p14="http://schemas.microsoft.com/office/powerpoint/2010/main" val="224249540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E5116B-E6EC-9149-90F1-C63C0913A2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49" y="462197"/>
            <a:ext cx="14949169" cy="91227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778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1CAF3-F634-9043-9392-0472FCB80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246" y="8612837"/>
            <a:ext cx="16853697" cy="49314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143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https://avatars3.githubusercontent.com/u/11927811?s=460&amp;u=ea2b36cbdc6c1d4b5cd9231b397c03998d730626&amp;v=4">
            <a:hlinkClick r:id="rId4"/>
            <a:extLst>
              <a:ext uri="{FF2B5EF4-FFF2-40B4-BE49-F238E27FC236}">
                <a16:creationId xmlns:a16="http://schemas.microsoft.com/office/drawing/2014/main" id="{1CBC8203-3691-454F-8E8C-2F7D751F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80294" y="7018123"/>
            <a:ext cx="4325112" cy="43251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FD3CA-4A21-7B4F-A20F-105E84FAFA0D}"/>
              </a:ext>
            </a:extLst>
          </p:cNvPr>
          <p:cNvSpPr/>
          <p:nvPr/>
        </p:nvSpPr>
        <p:spPr>
          <a:xfrm>
            <a:off x="16802982" y="6049348"/>
            <a:ext cx="74655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discuss.ropensci.org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2052" name="Picture 4" descr="https://avatars3.githubusercontent.com/u/14676081?s=460&amp;u=0c1a4469750eba5a6f398c35ba34a2dd600a873e&amp;v=4">
            <a:hlinkClick r:id="rId6"/>
            <a:extLst>
              <a:ext uri="{FF2B5EF4-FFF2-40B4-BE49-F238E27FC236}">
                <a16:creationId xmlns:a16="http://schemas.microsoft.com/office/drawing/2014/main" id="{750361C9-D448-654D-98A2-B563CA77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3375" y="9269541"/>
            <a:ext cx="4325112" cy="43251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9A2CDD-D812-AC4B-8C3A-107EB4137793}"/>
              </a:ext>
            </a:extLst>
          </p:cNvPr>
          <p:cNvSpPr/>
          <p:nvPr/>
        </p:nvSpPr>
        <p:spPr>
          <a:xfrm>
            <a:off x="20094804" y="10308712"/>
            <a:ext cx="4022255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Steffi</a:t>
            </a:r>
          </a:p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LaZerte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steffilazerte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A2988-9460-824A-9020-5D259205C6F3}"/>
              </a:ext>
            </a:extLst>
          </p:cNvPr>
          <p:cNvSpPr/>
          <p:nvPr/>
        </p:nvSpPr>
        <p:spPr>
          <a:xfrm>
            <a:off x="16383392" y="1577747"/>
            <a:ext cx="742282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Building a community of users and examples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D5B200-2A86-BC40-AF74-14056D9DCD82}"/>
              </a:ext>
            </a:extLst>
          </p:cNvPr>
          <p:cNvSpPr/>
          <p:nvPr/>
        </p:nvSpPr>
        <p:spPr>
          <a:xfrm>
            <a:off x="16971252" y="7649888"/>
            <a:ext cx="444384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Stefanie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Butland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stefaniebutland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173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avatars2.githubusercontent.com/u/6528?s=460&amp;u=415877b00c554982144cb6708028656e8c9ec8e2&amp;v=4">
            <a:hlinkClick r:id="rId2"/>
            <a:extLst>
              <a:ext uri="{FF2B5EF4-FFF2-40B4-BE49-F238E27FC236}">
                <a16:creationId xmlns:a16="http://schemas.microsoft.com/office/drawing/2014/main" id="{0D5A5E79-CFCF-6345-A46D-E9D020D11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52808" y="8754792"/>
            <a:ext cx="4325112" cy="43251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6F75D-D442-BC48-BFA5-1A1AFD34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0" y="225744"/>
            <a:ext cx="13887450" cy="8718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F1F403-9048-294F-BA30-E232CECFE4A6}"/>
              </a:ext>
            </a:extLst>
          </p:cNvPr>
          <p:cNvSpPr/>
          <p:nvPr/>
        </p:nvSpPr>
        <p:spPr>
          <a:xfrm>
            <a:off x="20152137" y="9717019"/>
            <a:ext cx="2837635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Juanjo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Bazán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xuanxu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68049-1E05-D24B-98E5-E219F577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3235" y="2647031"/>
            <a:ext cx="12000063" cy="108689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716643-7CD3-5A4B-910E-9A21335C75D5}"/>
              </a:ext>
            </a:extLst>
          </p:cNvPr>
          <p:cNvSpPr/>
          <p:nvPr/>
        </p:nvSpPr>
        <p:spPr>
          <a:xfrm>
            <a:off x="16717493" y="6886751"/>
            <a:ext cx="766748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buffy.readthedocs.io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4D422-D66D-4146-9231-1691D7B92E25}"/>
              </a:ext>
            </a:extLst>
          </p:cNvPr>
          <p:cNvSpPr/>
          <p:nvPr/>
        </p:nvSpPr>
        <p:spPr>
          <a:xfrm>
            <a:off x="16440725" y="2134959"/>
            <a:ext cx="74228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Making review simpler with chatbots</a:t>
            </a:r>
          </a:p>
        </p:txBody>
      </p:sp>
    </p:spTree>
    <p:extLst>
      <p:ext uri="{BB962C8B-B14F-4D97-AF65-F5344CB8AC3E}">
        <p14:creationId xmlns:p14="http://schemas.microsoft.com/office/powerpoint/2010/main" val="275539971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716643-7CD3-5A4B-910E-9A21335C75D5}"/>
              </a:ext>
            </a:extLst>
          </p:cNvPr>
          <p:cNvSpPr/>
          <p:nvPr/>
        </p:nvSpPr>
        <p:spPr>
          <a:xfrm>
            <a:off x="16595214" y="6635739"/>
            <a:ext cx="726833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github.com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</a:t>
            </a:r>
          </a:p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mpadge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</a:t>
            </a:r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packgraph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14D422-D66D-4146-9231-1691D7B92E25}"/>
              </a:ext>
            </a:extLst>
          </p:cNvPr>
          <p:cNvSpPr/>
          <p:nvPr/>
        </p:nvSpPr>
        <p:spPr>
          <a:xfrm>
            <a:off x="16440725" y="2134959"/>
            <a:ext cx="74228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Making review easier with diagnostics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3DEF8-6F77-F34C-B420-FC63B50BF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245" y="436282"/>
            <a:ext cx="13923308" cy="13310332"/>
          </a:xfrm>
          <a:prstGeom prst="rect">
            <a:avLst/>
          </a:prstGeom>
        </p:spPr>
      </p:pic>
      <p:pic>
        <p:nvPicPr>
          <p:cNvPr id="12" name="Picture 2" descr="https://d33wubrfki0l68.cloudfront.net/8e9b4e74d0f523eb097a89b7be650ae35b546477/2eea6/img/team/mark-padgham.jpg">
            <a:extLst>
              <a:ext uri="{FF2B5EF4-FFF2-40B4-BE49-F238E27FC236}">
                <a16:creationId xmlns:a16="http://schemas.microsoft.com/office/drawing/2014/main" id="{774C3B3A-ADDA-5F4F-B961-41C8F30D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22622" y="8828000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4F41FEF-9EE7-0943-89B5-E276ED3233D6}"/>
              </a:ext>
            </a:extLst>
          </p:cNvPr>
          <p:cNvSpPr/>
          <p:nvPr/>
        </p:nvSpPr>
        <p:spPr>
          <a:xfrm>
            <a:off x="17733495" y="9636960"/>
            <a:ext cx="4014239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Mark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Padgham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bikesRdata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344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14D422-D66D-4146-9231-1691D7B92E25}"/>
              </a:ext>
            </a:extLst>
          </p:cNvPr>
          <p:cNvSpPr/>
          <p:nvPr/>
        </p:nvSpPr>
        <p:spPr>
          <a:xfrm>
            <a:off x="14501813" y="1622582"/>
            <a:ext cx="90883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Internationalization and expanding to multilingual communities</a:t>
            </a:r>
          </a:p>
        </p:txBody>
      </p:sp>
      <p:pic>
        <p:nvPicPr>
          <p:cNvPr id="8194" name="Picture 2" descr="https://avatars1.githubusercontent.com/u/38432906?s=460&amp;u=478c741c1db62abd521d6a19839d21dd8ab29730&amp;v=4">
            <a:hlinkClick r:id="rId2"/>
            <a:extLst>
              <a:ext uri="{FF2B5EF4-FFF2-40B4-BE49-F238E27FC236}">
                <a16:creationId xmlns:a16="http://schemas.microsoft.com/office/drawing/2014/main" id="{050A0CDE-BE4D-B843-BA39-BEF683B9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92483" y="8071352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6199F36-DBA8-314E-9479-4BDE5AC0A1C6}"/>
              </a:ext>
            </a:extLst>
          </p:cNvPr>
          <p:cNvSpPr/>
          <p:nvPr/>
        </p:nvSpPr>
        <p:spPr>
          <a:xfrm>
            <a:off x="16244287" y="9033580"/>
            <a:ext cx="362150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Melina</a:t>
            </a:r>
          </a:p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Vidoni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@melvidoni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78FE50-A41C-B144-944E-47CE2A979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0536" y="7215188"/>
            <a:ext cx="10323141" cy="58361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06F5A2-46D7-D343-A16B-1BB74F97B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047" y="1622582"/>
            <a:ext cx="10745078" cy="60266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99F21E-C199-9B49-A876-48F019784418}"/>
              </a:ext>
            </a:extLst>
          </p:cNvPr>
          <p:cNvSpPr/>
          <p:nvPr/>
        </p:nvSpPr>
        <p:spPr>
          <a:xfrm>
            <a:off x="15063497" y="6601293"/>
            <a:ext cx="87222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ropensci.org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</a:t>
            </a:r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commcalls</a:t>
            </a:r>
            <a:endParaRPr lang="en-US" sz="6000" b="1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8196" name="Picture 4" descr="https://avatars0.githubusercontent.com/u/17729900?s=400&amp;u=273c8cd17a6f243930031f2a64317447f713fb8e&amp;v=4">
            <a:extLst>
              <a:ext uri="{FF2B5EF4-FFF2-40B4-BE49-F238E27FC236}">
                <a16:creationId xmlns:a16="http://schemas.microsoft.com/office/drawing/2014/main" id="{0EA6E1A7-80E8-A747-B1F0-715E43485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25898" y="8897684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DF197C-A302-B14C-867F-0DED8D4A186B}"/>
              </a:ext>
            </a:extLst>
          </p:cNvPr>
          <p:cNvSpPr/>
          <p:nvPr/>
        </p:nvSpPr>
        <p:spPr>
          <a:xfrm>
            <a:off x="20217595" y="10009018"/>
            <a:ext cx="327525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Laura </a:t>
            </a:r>
          </a:p>
          <a:p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Ación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@_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lacion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_ </a:t>
            </a:r>
          </a:p>
        </p:txBody>
      </p:sp>
    </p:spTree>
    <p:extLst>
      <p:ext uri="{BB962C8B-B14F-4D97-AF65-F5344CB8AC3E}">
        <p14:creationId xmlns:p14="http://schemas.microsoft.com/office/powerpoint/2010/main" val="16280910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498C8-6191-EF4C-9833-42702FE3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0495" y="-1024128"/>
            <a:ext cx="25050721" cy="15398495"/>
          </a:xfrm>
          <a:prstGeom prst="rect">
            <a:avLst/>
          </a:prstGeom>
        </p:spPr>
      </p:pic>
      <p:pic>
        <p:nvPicPr>
          <p:cNvPr id="5" name="Picture 2" descr="https://d33wubrfki0l68.cloudfront.net/8e9b4e74d0f523eb097a89b7be650ae35b546477/2eea6/img/team/mark-padgham.jpg">
            <a:extLst>
              <a:ext uri="{FF2B5EF4-FFF2-40B4-BE49-F238E27FC236}">
                <a16:creationId xmlns:a16="http://schemas.microsoft.com/office/drawing/2014/main" id="{F8C8DEB9-9185-7A4C-8E85-D802D640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22622" y="8828000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8AA3C8-F258-DE4B-8507-58773A498AD9}"/>
              </a:ext>
            </a:extLst>
          </p:cNvPr>
          <p:cNvSpPr/>
          <p:nvPr/>
        </p:nvSpPr>
        <p:spPr>
          <a:xfrm>
            <a:off x="17733495" y="9636960"/>
            <a:ext cx="4014239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Mark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Padgham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bikesRdata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51811-E7BA-F447-A8C3-D319CF7CA13A}"/>
              </a:ext>
            </a:extLst>
          </p:cNvPr>
          <p:cNvSpPr/>
          <p:nvPr/>
        </p:nvSpPr>
        <p:spPr>
          <a:xfrm>
            <a:off x="15873984" y="2107640"/>
            <a:ext cx="7865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Expanding into the statistical package universe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D513E-B3A2-DA43-978F-16D3DDB191DB}"/>
              </a:ext>
            </a:extLst>
          </p:cNvPr>
          <p:cNvSpPr/>
          <p:nvPr/>
        </p:nvSpPr>
        <p:spPr>
          <a:xfrm>
            <a:off x="15094943" y="5800959"/>
            <a:ext cx="8495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ropenscilabs.github.io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/statistical-software-peer-review</a:t>
            </a:r>
          </a:p>
        </p:txBody>
      </p:sp>
    </p:spTree>
    <p:extLst>
      <p:ext uri="{BB962C8B-B14F-4D97-AF65-F5344CB8AC3E}">
        <p14:creationId xmlns:p14="http://schemas.microsoft.com/office/powerpoint/2010/main" val="23083896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d33wubrfki0l68.cloudfront.net/8e9b4e74d0f523eb097a89b7be650ae35b546477/2eea6/img/team/mark-padgham.jpg">
            <a:extLst>
              <a:ext uri="{FF2B5EF4-FFF2-40B4-BE49-F238E27FC236}">
                <a16:creationId xmlns:a16="http://schemas.microsoft.com/office/drawing/2014/main" id="{F8C8DEB9-9185-7A4C-8E85-D802D640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22622" y="8828000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8AA3C8-F258-DE4B-8507-58773A498AD9}"/>
              </a:ext>
            </a:extLst>
          </p:cNvPr>
          <p:cNvSpPr/>
          <p:nvPr/>
        </p:nvSpPr>
        <p:spPr>
          <a:xfrm>
            <a:off x="17733495" y="9636960"/>
            <a:ext cx="4014239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Mark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Padgham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bikesRdata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51811-E7BA-F447-A8C3-D319CF7CA13A}"/>
              </a:ext>
            </a:extLst>
          </p:cNvPr>
          <p:cNvSpPr/>
          <p:nvPr/>
        </p:nvSpPr>
        <p:spPr>
          <a:xfrm>
            <a:off x="15807678" y="1723592"/>
            <a:ext cx="7865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Expanding into the statistical package universe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D513E-B3A2-DA43-978F-16D3DDB191DB}"/>
              </a:ext>
            </a:extLst>
          </p:cNvPr>
          <p:cNvSpPr/>
          <p:nvPr/>
        </p:nvSpPr>
        <p:spPr>
          <a:xfrm>
            <a:off x="15094943" y="5800959"/>
            <a:ext cx="8495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ropenscilabs.github.io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/statistical-software-peer-review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9947C2-96DB-684F-97B7-34D559D8F9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469" y="86028"/>
            <a:ext cx="14446252" cy="13503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C21F255-001E-C045-A0EC-5BE0E604AAA1}"/>
              </a:ext>
            </a:extLst>
          </p:cNvPr>
          <p:cNvSpPr/>
          <p:nvPr/>
        </p:nvSpPr>
        <p:spPr>
          <a:xfrm>
            <a:off x="6181344" y="-180691"/>
            <a:ext cx="9089136" cy="14036687"/>
          </a:xfrm>
          <a:prstGeom prst="rect">
            <a:avLst/>
          </a:prstGeom>
          <a:gradFill flip="none" rotWithShape="1">
            <a:gsLst>
              <a:gs pos="43000">
                <a:srgbClr val="F7FBFF">
                  <a:alpha val="57000"/>
                </a:srgb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83000">
                <a:schemeClr val="bg1"/>
              </a:gs>
            </a:gsLst>
            <a:lin ang="0" scaled="0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202420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498C8-6191-EF4C-9833-42702FE3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80495" y="-1024128"/>
            <a:ext cx="25050721" cy="15398495"/>
          </a:xfrm>
          <a:prstGeom prst="rect">
            <a:avLst/>
          </a:prstGeom>
        </p:spPr>
      </p:pic>
      <p:pic>
        <p:nvPicPr>
          <p:cNvPr id="5" name="Picture 2" descr="https://d33wubrfki0l68.cloudfront.net/8e9b4e74d0f523eb097a89b7be650ae35b546477/2eea6/img/team/mark-padgham.jpg">
            <a:extLst>
              <a:ext uri="{FF2B5EF4-FFF2-40B4-BE49-F238E27FC236}">
                <a16:creationId xmlns:a16="http://schemas.microsoft.com/office/drawing/2014/main" id="{F8C8DEB9-9185-7A4C-8E85-D802D6409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22622" y="8828000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8AA3C8-F258-DE4B-8507-58773A498AD9}"/>
              </a:ext>
            </a:extLst>
          </p:cNvPr>
          <p:cNvSpPr/>
          <p:nvPr/>
        </p:nvSpPr>
        <p:spPr>
          <a:xfrm>
            <a:off x="17578058" y="9636960"/>
            <a:ext cx="4014239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Mark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Padgham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bikesRdata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51811-E7BA-F447-A8C3-D319CF7CA13A}"/>
              </a:ext>
            </a:extLst>
          </p:cNvPr>
          <p:cNvSpPr/>
          <p:nvPr/>
        </p:nvSpPr>
        <p:spPr>
          <a:xfrm>
            <a:off x="15873984" y="2107640"/>
            <a:ext cx="78658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Expanding into the statistical package universe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D513E-B3A2-DA43-978F-16D3DDB191DB}"/>
              </a:ext>
            </a:extLst>
          </p:cNvPr>
          <p:cNvSpPr/>
          <p:nvPr/>
        </p:nvSpPr>
        <p:spPr>
          <a:xfrm>
            <a:off x="15094943" y="5800959"/>
            <a:ext cx="849579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ropenscilabs.github.io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/statistical-software-peer-review</a:t>
            </a:r>
          </a:p>
        </p:txBody>
      </p:sp>
    </p:spTree>
    <p:extLst>
      <p:ext uri="{BB962C8B-B14F-4D97-AF65-F5344CB8AC3E}">
        <p14:creationId xmlns:p14="http://schemas.microsoft.com/office/powerpoint/2010/main" val="98667092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 descr="https://joss.theoj.org/assets/joss-3941a7301703d0bb0ca6eb564b9856ccf41d2452909d7404c83fc589e68e5ee7.svg">
            <a:extLst>
              <a:ext uri="{FF2B5EF4-FFF2-40B4-BE49-F238E27FC236}">
                <a16:creationId xmlns:a16="http://schemas.microsoft.com/office/drawing/2014/main" id="{3B0F5C82-F34A-5D46-9291-1164C7CF3B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06846" y="3334781"/>
            <a:ext cx="2501220" cy="250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s://joss.theoj.org/assets/joss-3941a7301703d0bb0ca6eb564b9856ccf41d2452909d7404c83fc589e68e5ee7.svg">
            <a:extLst>
              <a:ext uri="{FF2B5EF4-FFF2-40B4-BE49-F238E27FC236}">
                <a16:creationId xmlns:a16="http://schemas.microsoft.com/office/drawing/2014/main" id="{F8379B1A-A435-5546-89FB-D48EB07B79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2" name="Picture 8" descr="https://joss.theoj.org/assets/logo_medium-5f8ee81bd1f2a8d84c42254f1addc510aad3b4acd4242be8cf69c2f860b1704e.png">
            <a:hlinkClick r:id="rId2"/>
            <a:extLst>
              <a:ext uri="{FF2B5EF4-FFF2-40B4-BE49-F238E27FC236}">
                <a16:creationId xmlns:a16="http://schemas.microsoft.com/office/drawing/2014/main" id="{D7595463-F737-A34C-930E-97C4DF4D7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7631" y="808120"/>
            <a:ext cx="3330255" cy="333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9" descr="https://joss.theoj.org/assets/joss-3941a7301703d0bb0ca6eb564b9856ccf41d2452909d7404c83fc589e68e5ee7.svg">
            <a:extLst>
              <a:ext uri="{FF2B5EF4-FFF2-40B4-BE49-F238E27FC236}">
                <a16:creationId xmlns:a16="http://schemas.microsoft.com/office/drawing/2014/main" id="{D295038F-2BB7-CE44-B6AF-4234B6776B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1E91E2-3746-5D40-AF7D-8051DE94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672" y="11614208"/>
            <a:ext cx="13349352" cy="1386115"/>
          </a:xfrm>
          <a:prstGeom prst="rect">
            <a:avLst/>
          </a:prstGeom>
        </p:spPr>
      </p:pic>
      <p:pic>
        <p:nvPicPr>
          <p:cNvPr id="6160" name="Picture 16" descr="https://www.pharmar.org/img/banners/news.png">
            <a:hlinkClick r:id="rId5"/>
            <a:extLst>
              <a:ext uri="{FF2B5EF4-FFF2-40B4-BE49-F238E27FC236}">
                <a16:creationId xmlns:a16="http://schemas.microsoft.com/office/drawing/2014/main" id="{314B20EE-78E1-8C41-AFE8-D2C050BC1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23" y="1113177"/>
            <a:ext cx="4832112" cy="451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Bioconductor - open source software for bioinformatics">
            <a:hlinkClick r:id="rId7"/>
            <a:extLst>
              <a:ext uri="{FF2B5EF4-FFF2-40B4-BE49-F238E27FC236}">
                <a16:creationId xmlns:a16="http://schemas.microsoft.com/office/drawing/2014/main" id="{9DE3BAF6-D615-D144-8E70-44FDFDCB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2283" y="7155606"/>
            <a:ext cx="7210234" cy="216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455658-66A2-5844-BDFE-DF982DD2008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4676" y="9169842"/>
            <a:ext cx="8559800" cy="2146300"/>
          </a:xfrm>
          <a:prstGeom prst="rect">
            <a:avLst/>
          </a:prstGeom>
        </p:spPr>
      </p:pic>
      <p:pic>
        <p:nvPicPr>
          <p:cNvPr id="22" name="lwIk-ZQT_400x400.png" descr="lwIk-ZQT_400x400.png">
            <a:extLst>
              <a:ext uri="{FF2B5EF4-FFF2-40B4-BE49-F238E27FC236}">
                <a16:creationId xmlns:a16="http://schemas.microsoft.com/office/drawing/2014/main" id="{754FD6E4-988D-C149-8DDC-6C99E75743B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85" r="705" b="1961"/>
          <a:stretch>
            <a:fillRect/>
          </a:stretch>
        </p:blipFill>
        <p:spPr>
          <a:xfrm>
            <a:off x="19459028" y="7102668"/>
            <a:ext cx="1960272" cy="1902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17" extrusionOk="0">
                <a:moveTo>
                  <a:pt x="8264" y="6"/>
                </a:moveTo>
                <a:cubicBezTo>
                  <a:pt x="8100" y="18"/>
                  <a:pt x="7934" y="49"/>
                  <a:pt x="7772" y="98"/>
                </a:cubicBezTo>
                <a:cubicBezTo>
                  <a:pt x="7023" y="324"/>
                  <a:pt x="6470" y="792"/>
                  <a:pt x="6123" y="1493"/>
                </a:cubicBezTo>
                <a:lnTo>
                  <a:pt x="5927" y="1895"/>
                </a:lnTo>
                <a:lnTo>
                  <a:pt x="5893" y="3583"/>
                </a:lnTo>
                <a:lnTo>
                  <a:pt x="5865" y="5270"/>
                </a:lnTo>
                <a:lnTo>
                  <a:pt x="4283" y="5305"/>
                </a:lnTo>
                <a:cubicBezTo>
                  <a:pt x="2634" y="5341"/>
                  <a:pt x="2561" y="5350"/>
                  <a:pt x="1968" y="5661"/>
                </a:cubicBezTo>
                <a:cubicBezTo>
                  <a:pt x="1561" y="5874"/>
                  <a:pt x="951" y="6614"/>
                  <a:pt x="883" y="6975"/>
                </a:cubicBezTo>
                <a:cubicBezTo>
                  <a:pt x="873" y="7032"/>
                  <a:pt x="834" y="7206"/>
                  <a:pt x="794" y="7360"/>
                </a:cubicBezTo>
                <a:cubicBezTo>
                  <a:pt x="754" y="7513"/>
                  <a:pt x="726" y="7869"/>
                  <a:pt x="738" y="8158"/>
                </a:cubicBezTo>
                <a:cubicBezTo>
                  <a:pt x="755" y="8577"/>
                  <a:pt x="744" y="8696"/>
                  <a:pt x="671" y="8732"/>
                </a:cubicBezTo>
                <a:cubicBezTo>
                  <a:pt x="621" y="8756"/>
                  <a:pt x="450" y="8836"/>
                  <a:pt x="291" y="8915"/>
                </a:cubicBezTo>
                <a:lnTo>
                  <a:pt x="0" y="9059"/>
                </a:lnTo>
                <a:lnTo>
                  <a:pt x="17" y="11125"/>
                </a:lnTo>
                <a:lnTo>
                  <a:pt x="34" y="13192"/>
                </a:lnTo>
                <a:lnTo>
                  <a:pt x="363" y="13324"/>
                </a:lnTo>
                <a:lnTo>
                  <a:pt x="699" y="13462"/>
                </a:lnTo>
                <a:lnTo>
                  <a:pt x="738" y="13823"/>
                </a:lnTo>
                <a:cubicBezTo>
                  <a:pt x="850" y="14922"/>
                  <a:pt x="1368" y="15648"/>
                  <a:pt x="2320" y="16045"/>
                </a:cubicBezTo>
                <a:cubicBezTo>
                  <a:pt x="2620" y="16170"/>
                  <a:pt x="2781" y="16188"/>
                  <a:pt x="4255" y="16217"/>
                </a:cubicBezTo>
                <a:lnTo>
                  <a:pt x="5865" y="16246"/>
                </a:lnTo>
                <a:lnTo>
                  <a:pt x="5893" y="17962"/>
                </a:lnTo>
                <a:cubicBezTo>
                  <a:pt x="5924" y="19671"/>
                  <a:pt x="5925" y="19681"/>
                  <a:pt x="6089" y="20023"/>
                </a:cubicBezTo>
                <a:cubicBezTo>
                  <a:pt x="6410" y="20692"/>
                  <a:pt x="7057" y="21234"/>
                  <a:pt x="7778" y="21435"/>
                </a:cubicBezTo>
                <a:cubicBezTo>
                  <a:pt x="8003" y="21498"/>
                  <a:pt x="8237" y="21522"/>
                  <a:pt x="8471" y="21516"/>
                </a:cubicBezTo>
                <a:cubicBezTo>
                  <a:pt x="9174" y="21496"/>
                  <a:pt x="9881" y="21179"/>
                  <a:pt x="10361" y="20632"/>
                </a:cubicBezTo>
                <a:cubicBezTo>
                  <a:pt x="10723" y="20218"/>
                  <a:pt x="10797" y="20061"/>
                  <a:pt x="10915" y="19478"/>
                </a:cubicBezTo>
                <a:cubicBezTo>
                  <a:pt x="11017" y="18970"/>
                  <a:pt x="11001" y="18620"/>
                  <a:pt x="10853" y="18037"/>
                </a:cubicBezTo>
                <a:lnTo>
                  <a:pt x="10769" y="17698"/>
                </a:lnTo>
                <a:lnTo>
                  <a:pt x="10976" y="17377"/>
                </a:lnTo>
                <a:cubicBezTo>
                  <a:pt x="11210" y="17014"/>
                  <a:pt x="11323" y="16655"/>
                  <a:pt x="11412" y="15947"/>
                </a:cubicBezTo>
                <a:cubicBezTo>
                  <a:pt x="11529" y="15026"/>
                  <a:pt x="12017" y="14321"/>
                  <a:pt x="12805" y="13938"/>
                </a:cubicBezTo>
                <a:cubicBezTo>
                  <a:pt x="12997" y="13845"/>
                  <a:pt x="13262" y="13766"/>
                  <a:pt x="13420" y="13760"/>
                </a:cubicBezTo>
                <a:lnTo>
                  <a:pt x="13699" y="13755"/>
                </a:lnTo>
                <a:lnTo>
                  <a:pt x="13766" y="14128"/>
                </a:lnTo>
                <a:cubicBezTo>
                  <a:pt x="13857" y="14639"/>
                  <a:pt x="13935" y="14855"/>
                  <a:pt x="14152" y="15178"/>
                </a:cubicBezTo>
                <a:cubicBezTo>
                  <a:pt x="14432" y="15597"/>
                  <a:pt x="14684" y="15826"/>
                  <a:pt x="15052" y="16005"/>
                </a:cubicBezTo>
                <a:cubicBezTo>
                  <a:pt x="15236" y="16094"/>
                  <a:pt x="15360" y="16189"/>
                  <a:pt x="15332" y="16217"/>
                </a:cubicBezTo>
                <a:cubicBezTo>
                  <a:pt x="15304" y="16245"/>
                  <a:pt x="14831" y="16281"/>
                  <a:pt x="14275" y="16292"/>
                </a:cubicBezTo>
                <a:lnTo>
                  <a:pt x="13263" y="16309"/>
                </a:lnTo>
                <a:lnTo>
                  <a:pt x="12732" y="16585"/>
                </a:lnTo>
                <a:cubicBezTo>
                  <a:pt x="12160" y="16882"/>
                  <a:pt x="11913" y="17131"/>
                  <a:pt x="11641" y="17687"/>
                </a:cubicBezTo>
                <a:cubicBezTo>
                  <a:pt x="11174" y="18642"/>
                  <a:pt x="11311" y="19818"/>
                  <a:pt x="11988" y="20655"/>
                </a:cubicBezTo>
                <a:cubicBezTo>
                  <a:pt x="12160" y="20867"/>
                  <a:pt x="12373" y="21023"/>
                  <a:pt x="12749" y="21217"/>
                </a:cubicBezTo>
                <a:cubicBezTo>
                  <a:pt x="13263" y="21482"/>
                  <a:pt x="13275" y="21487"/>
                  <a:pt x="13912" y="21487"/>
                </a:cubicBezTo>
                <a:cubicBezTo>
                  <a:pt x="14544" y="21487"/>
                  <a:pt x="14563" y="21482"/>
                  <a:pt x="15080" y="21223"/>
                </a:cubicBezTo>
                <a:cubicBezTo>
                  <a:pt x="15537" y="20994"/>
                  <a:pt x="15642" y="20908"/>
                  <a:pt x="15891" y="20568"/>
                </a:cubicBezTo>
                <a:cubicBezTo>
                  <a:pt x="16431" y="19833"/>
                  <a:pt x="16433" y="19835"/>
                  <a:pt x="16456" y="17997"/>
                </a:cubicBezTo>
                <a:cubicBezTo>
                  <a:pt x="16468" y="17031"/>
                  <a:pt x="16498" y="16343"/>
                  <a:pt x="16534" y="16298"/>
                </a:cubicBezTo>
                <a:cubicBezTo>
                  <a:pt x="16578" y="16243"/>
                  <a:pt x="17026" y="16220"/>
                  <a:pt x="18156" y="16206"/>
                </a:cubicBezTo>
                <a:lnTo>
                  <a:pt x="19716" y="16183"/>
                </a:lnTo>
                <a:lnTo>
                  <a:pt x="20135" y="15999"/>
                </a:lnTo>
                <a:cubicBezTo>
                  <a:pt x="20464" y="15853"/>
                  <a:pt x="20631" y="15722"/>
                  <a:pt x="20935" y="15385"/>
                </a:cubicBezTo>
                <a:cubicBezTo>
                  <a:pt x="21471" y="14790"/>
                  <a:pt x="21600" y="14447"/>
                  <a:pt x="21600" y="13594"/>
                </a:cubicBezTo>
                <a:cubicBezTo>
                  <a:pt x="21600" y="12972"/>
                  <a:pt x="21591" y="12915"/>
                  <a:pt x="21393" y="12503"/>
                </a:cubicBezTo>
                <a:cubicBezTo>
                  <a:pt x="21125" y="11945"/>
                  <a:pt x="20690" y="11498"/>
                  <a:pt x="20146" y="11223"/>
                </a:cubicBezTo>
                <a:cubicBezTo>
                  <a:pt x="19745" y="11020"/>
                  <a:pt x="19689" y="11005"/>
                  <a:pt x="19084" y="11005"/>
                </a:cubicBezTo>
                <a:cubicBezTo>
                  <a:pt x="18511" y="11005"/>
                  <a:pt x="18402" y="11027"/>
                  <a:pt x="18077" y="11183"/>
                </a:cubicBezTo>
                <a:cubicBezTo>
                  <a:pt x="17878" y="11279"/>
                  <a:pt x="17628" y="11424"/>
                  <a:pt x="17518" y="11510"/>
                </a:cubicBezTo>
                <a:cubicBezTo>
                  <a:pt x="17358" y="11635"/>
                  <a:pt x="17296" y="11655"/>
                  <a:pt x="17199" y="11602"/>
                </a:cubicBezTo>
                <a:cubicBezTo>
                  <a:pt x="17133" y="11566"/>
                  <a:pt x="16922" y="11497"/>
                  <a:pt x="16730" y="11453"/>
                </a:cubicBezTo>
                <a:lnTo>
                  <a:pt x="16383" y="11372"/>
                </a:lnTo>
                <a:lnTo>
                  <a:pt x="16299" y="10930"/>
                </a:lnTo>
                <a:cubicBezTo>
                  <a:pt x="16089" y="9753"/>
                  <a:pt x="15456" y="9065"/>
                  <a:pt x="14370" y="8841"/>
                </a:cubicBezTo>
                <a:cubicBezTo>
                  <a:pt x="13993" y="8763"/>
                  <a:pt x="13943" y="8734"/>
                  <a:pt x="13928" y="8600"/>
                </a:cubicBezTo>
                <a:cubicBezTo>
                  <a:pt x="13858" y="7960"/>
                  <a:pt x="13591" y="7404"/>
                  <a:pt x="13134" y="6935"/>
                </a:cubicBezTo>
                <a:lnTo>
                  <a:pt x="12788" y="6573"/>
                </a:lnTo>
                <a:lnTo>
                  <a:pt x="13011" y="6281"/>
                </a:lnTo>
                <a:cubicBezTo>
                  <a:pt x="13200" y="6036"/>
                  <a:pt x="13355" y="5707"/>
                  <a:pt x="13464" y="5316"/>
                </a:cubicBezTo>
                <a:cubicBezTo>
                  <a:pt x="13482" y="5254"/>
                  <a:pt x="13817" y="5240"/>
                  <a:pt x="14991" y="5253"/>
                </a:cubicBezTo>
                <a:lnTo>
                  <a:pt x="16495" y="5270"/>
                </a:lnTo>
                <a:lnTo>
                  <a:pt x="16467" y="3583"/>
                </a:lnTo>
                <a:cubicBezTo>
                  <a:pt x="16431" y="1695"/>
                  <a:pt x="16427" y="1674"/>
                  <a:pt x="15936" y="1005"/>
                </a:cubicBezTo>
                <a:cubicBezTo>
                  <a:pt x="15664" y="636"/>
                  <a:pt x="15410" y="439"/>
                  <a:pt x="14896" y="196"/>
                </a:cubicBezTo>
                <a:cubicBezTo>
                  <a:pt x="14595" y="54"/>
                  <a:pt x="14469" y="38"/>
                  <a:pt x="13906" y="35"/>
                </a:cubicBezTo>
                <a:lnTo>
                  <a:pt x="13263" y="29"/>
                </a:lnTo>
                <a:lnTo>
                  <a:pt x="12737" y="305"/>
                </a:lnTo>
                <a:cubicBezTo>
                  <a:pt x="12365" y="501"/>
                  <a:pt x="12141" y="669"/>
                  <a:pt x="11983" y="867"/>
                </a:cubicBezTo>
                <a:cubicBezTo>
                  <a:pt x="11859" y="1022"/>
                  <a:pt x="11756" y="1165"/>
                  <a:pt x="11753" y="1183"/>
                </a:cubicBezTo>
                <a:cubicBezTo>
                  <a:pt x="11751" y="1201"/>
                  <a:pt x="11674" y="1367"/>
                  <a:pt x="11586" y="1556"/>
                </a:cubicBezTo>
                <a:cubicBezTo>
                  <a:pt x="11497" y="1745"/>
                  <a:pt x="11424" y="1948"/>
                  <a:pt x="11423" y="2004"/>
                </a:cubicBezTo>
                <a:cubicBezTo>
                  <a:pt x="11423" y="2148"/>
                  <a:pt x="11274" y="2257"/>
                  <a:pt x="11110" y="2234"/>
                </a:cubicBezTo>
                <a:cubicBezTo>
                  <a:pt x="10997" y="2217"/>
                  <a:pt x="10949" y="2144"/>
                  <a:pt x="10875" y="1866"/>
                </a:cubicBezTo>
                <a:cubicBezTo>
                  <a:pt x="10567" y="702"/>
                  <a:pt x="9415" y="-78"/>
                  <a:pt x="8264" y="6"/>
                </a:cubicBezTo>
                <a:close/>
                <a:moveTo>
                  <a:pt x="16495" y="5270"/>
                </a:moveTo>
                <a:lnTo>
                  <a:pt x="16528" y="6952"/>
                </a:lnTo>
                <a:cubicBezTo>
                  <a:pt x="16558" y="8532"/>
                  <a:pt x="16568" y="8658"/>
                  <a:pt x="16702" y="9001"/>
                </a:cubicBezTo>
                <a:cubicBezTo>
                  <a:pt x="16980" y="9717"/>
                  <a:pt x="17841" y="10388"/>
                  <a:pt x="18681" y="10546"/>
                </a:cubicBezTo>
                <a:cubicBezTo>
                  <a:pt x="19528" y="10705"/>
                  <a:pt x="20552" y="10282"/>
                  <a:pt x="21086" y="9553"/>
                </a:cubicBezTo>
                <a:cubicBezTo>
                  <a:pt x="21530" y="8945"/>
                  <a:pt x="21600" y="8719"/>
                  <a:pt x="21600" y="7951"/>
                </a:cubicBezTo>
                <a:cubicBezTo>
                  <a:pt x="21600" y="7309"/>
                  <a:pt x="21588" y="7240"/>
                  <a:pt x="21410" y="6860"/>
                </a:cubicBezTo>
                <a:cubicBezTo>
                  <a:pt x="21063" y="6125"/>
                  <a:pt x="20578" y="5694"/>
                  <a:pt x="19777" y="5408"/>
                </a:cubicBezTo>
                <a:cubicBezTo>
                  <a:pt x="19677" y="5372"/>
                  <a:pt x="18901" y="5325"/>
                  <a:pt x="18049" y="5305"/>
                </a:cubicBezTo>
                <a:lnTo>
                  <a:pt x="16495" y="5270"/>
                </a:lnTo>
                <a:close/>
                <a:moveTo>
                  <a:pt x="3539" y="1792"/>
                </a:moveTo>
                <a:cubicBezTo>
                  <a:pt x="3362" y="1802"/>
                  <a:pt x="3189" y="1854"/>
                  <a:pt x="3025" y="1952"/>
                </a:cubicBezTo>
                <a:cubicBezTo>
                  <a:pt x="2673" y="2164"/>
                  <a:pt x="2549" y="2365"/>
                  <a:pt x="2511" y="2802"/>
                </a:cubicBezTo>
                <a:cubicBezTo>
                  <a:pt x="2446" y="3536"/>
                  <a:pt x="2756" y="3998"/>
                  <a:pt x="3394" y="4111"/>
                </a:cubicBezTo>
                <a:cubicBezTo>
                  <a:pt x="3505" y="4130"/>
                  <a:pt x="3867" y="4139"/>
                  <a:pt x="4199" y="4128"/>
                </a:cubicBezTo>
                <a:lnTo>
                  <a:pt x="4803" y="4105"/>
                </a:lnTo>
                <a:lnTo>
                  <a:pt x="4803" y="3514"/>
                </a:lnTo>
                <a:cubicBezTo>
                  <a:pt x="4803" y="3188"/>
                  <a:pt x="4768" y="2795"/>
                  <a:pt x="4730" y="2641"/>
                </a:cubicBezTo>
                <a:cubicBezTo>
                  <a:pt x="4596" y="2093"/>
                  <a:pt x="4070" y="1759"/>
                  <a:pt x="3539" y="1792"/>
                </a:cubicBezTo>
                <a:close/>
                <a:moveTo>
                  <a:pt x="18737" y="1803"/>
                </a:moveTo>
                <a:cubicBezTo>
                  <a:pt x="18239" y="1818"/>
                  <a:pt x="17741" y="2118"/>
                  <a:pt x="17624" y="2549"/>
                </a:cubicBezTo>
                <a:cubicBezTo>
                  <a:pt x="17591" y="2671"/>
                  <a:pt x="17563" y="3095"/>
                  <a:pt x="17563" y="3485"/>
                </a:cubicBezTo>
                <a:lnTo>
                  <a:pt x="17563" y="4191"/>
                </a:lnTo>
                <a:lnTo>
                  <a:pt x="18273" y="4162"/>
                </a:lnTo>
                <a:cubicBezTo>
                  <a:pt x="19342" y="4121"/>
                  <a:pt x="19705" y="3914"/>
                  <a:pt x="19872" y="3232"/>
                </a:cubicBezTo>
                <a:cubicBezTo>
                  <a:pt x="19999" y="2715"/>
                  <a:pt x="19696" y="2094"/>
                  <a:pt x="19218" y="1889"/>
                </a:cubicBezTo>
                <a:cubicBezTo>
                  <a:pt x="19066" y="1824"/>
                  <a:pt x="18903" y="1798"/>
                  <a:pt x="18737" y="1803"/>
                </a:cubicBezTo>
                <a:close/>
                <a:moveTo>
                  <a:pt x="4730" y="17319"/>
                </a:moveTo>
                <a:lnTo>
                  <a:pt x="4015" y="17354"/>
                </a:lnTo>
                <a:cubicBezTo>
                  <a:pt x="3407" y="17380"/>
                  <a:pt x="3258" y="17405"/>
                  <a:pt x="3036" y="17532"/>
                </a:cubicBezTo>
                <a:cubicBezTo>
                  <a:pt x="2615" y="17773"/>
                  <a:pt x="2522" y="17953"/>
                  <a:pt x="2522" y="18519"/>
                </a:cubicBezTo>
                <a:cubicBezTo>
                  <a:pt x="2522" y="19105"/>
                  <a:pt x="2606" y="19295"/>
                  <a:pt x="2975" y="19535"/>
                </a:cubicBezTo>
                <a:cubicBezTo>
                  <a:pt x="3539" y="19904"/>
                  <a:pt x="4343" y="19695"/>
                  <a:pt x="4641" y="19105"/>
                </a:cubicBezTo>
                <a:cubicBezTo>
                  <a:pt x="4785" y="18819"/>
                  <a:pt x="4824" y="18469"/>
                  <a:pt x="4775" y="17865"/>
                </a:cubicBezTo>
                <a:lnTo>
                  <a:pt x="4730" y="17319"/>
                </a:lnTo>
                <a:close/>
                <a:moveTo>
                  <a:pt x="18122" y="17388"/>
                </a:moveTo>
                <a:lnTo>
                  <a:pt x="17563" y="17411"/>
                </a:lnTo>
                <a:lnTo>
                  <a:pt x="17563" y="18140"/>
                </a:lnTo>
                <a:cubicBezTo>
                  <a:pt x="17563" y="19018"/>
                  <a:pt x="17633" y="19207"/>
                  <a:pt x="18077" y="19512"/>
                </a:cubicBezTo>
                <a:cubicBezTo>
                  <a:pt x="18358" y="19705"/>
                  <a:pt x="18410" y="19717"/>
                  <a:pt x="18776" y="19696"/>
                </a:cubicBezTo>
                <a:cubicBezTo>
                  <a:pt x="19097" y="19677"/>
                  <a:pt x="19219" y="19640"/>
                  <a:pt x="19425" y="19489"/>
                </a:cubicBezTo>
                <a:cubicBezTo>
                  <a:pt x="19734" y="19263"/>
                  <a:pt x="19881" y="18952"/>
                  <a:pt x="19878" y="18531"/>
                </a:cubicBezTo>
                <a:cubicBezTo>
                  <a:pt x="19875" y="18122"/>
                  <a:pt x="19725" y="17801"/>
                  <a:pt x="19447" y="17612"/>
                </a:cubicBezTo>
                <a:cubicBezTo>
                  <a:pt x="19165" y="17421"/>
                  <a:pt x="18823" y="17363"/>
                  <a:pt x="18122" y="1738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B9C887-101D-6043-80CB-125A6ACB57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6349" y="7067992"/>
            <a:ext cx="3175000" cy="3175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FA2603-160F-8D41-8F6E-DAF79627136A}"/>
              </a:ext>
            </a:extLst>
          </p:cNvPr>
          <p:cNvSpPr/>
          <p:nvPr/>
        </p:nvSpPr>
        <p:spPr>
          <a:xfrm>
            <a:off x="1026342" y="5802248"/>
            <a:ext cx="48622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4800" dirty="0">
                <a:solidFill>
                  <a:srgbClr val="595959"/>
                </a:solidFill>
                <a:sym typeface="Avenir Medium"/>
              </a:rPr>
              <a:t>R Validation Hub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21AFD9-64CF-2B40-BA44-6A1496953C9E}"/>
              </a:ext>
            </a:extLst>
          </p:cNvPr>
          <p:cNvSpPr/>
          <p:nvPr/>
        </p:nvSpPr>
        <p:spPr>
          <a:xfrm>
            <a:off x="18219646" y="9236809"/>
            <a:ext cx="4439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4800" dirty="0">
                <a:solidFill>
                  <a:srgbClr val="595959"/>
                </a:solidFill>
                <a:sym typeface="Avenir Medium"/>
              </a:rPr>
              <a:t>Mozilla Science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FC28A3-DBF4-D345-8919-B46DE3F82C26}"/>
              </a:ext>
            </a:extLst>
          </p:cNvPr>
          <p:cNvSpPr/>
          <p:nvPr/>
        </p:nvSpPr>
        <p:spPr>
          <a:xfrm>
            <a:off x="169391" y="10257756"/>
            <a:ext cx="70775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4800" dirty="0">
                <a:solidFill>
                  <a:srgbClr val="595959"/>
                </a:solidFill>
                <a:sym typeface="Avenir Medium"/>
              </a:rPr>
              <a:t>Stan Development Team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8DEE00-47C5-F440-B514-3FA7E1546A71}"/>
              </a:ext>
            </a:extLst>
          </p:cNvPr>
          <p:cNvSpPr/>
          <p:nvPr/>
        </p:nvSpPr>
        <p:spPr>
          <a:xfrm>
            <a:off x="6572461" y="4521048"/>
            <a:ext cx="48044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4800" dirty="0">
                <a:solidFill>
                  <a:srgbClr val="595959"/>
                </a:solidFill>
                <a:sym typeface="Avenir Medium"/>
              </a:rPr>
              <a:t>Journal of Open Source Software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B9205F-8173-9546-B36B-B8F7EE4A34A6}"/>
              </a:ext>
            </a:extLst>
          </p:cNvPr>
          <p:cNvSpPr/>
          <p:nvPr/>
        </p:nvSpPr>
        <p:spPr>
          <a:xfrm>
            <a:off x="15233937" y="2815360"/>
            <a:ext cx="78658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Building modular, 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intercompatible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 standards</a:t>
            </a:r>
          </a:p>
          <a:p>
            <a:pPr algn="r"/>
            <a:endParaRPr lang="en-US" sz="7200" dirty="0">
              <a:solidFill>
                <a:schemeClr val="bg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05BB00-F833-F14C-A070-3D857027AA0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8390" y="4138380"/>
            <a:ext cx="5764594" cy="39665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7CAB2-E978-7A4E-982B-9C241FFA78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06300" y="11579476"/>
            <a:ext cx="2413000" cy="673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524FAAC-AD67-B745-BADB-BC20DC549B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06419" y="11002028"/>
            <a:ext cx="4052263" cy="11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4613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7-04-20 at 1.58.20 PM.png" descr="Screen Shot 2017-04-20 at 1.58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69" y="299778"/>
            <a:ext cx="10590611" cy="603647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rive adoption of best practices and standards…">
            <a:extLst>
              <a:ext uri="{FF2B5EF4-FFF2-40B4-BE49-F238E27FC236}">
                <a16:creationId xmlns:a16="http://schemas.microsoft.com/office/drawing/2014/main" id="{63EA366B-3470-2840-AB84-C229B0921469}"/>
              </a:ext>
            </a:extLst>
          </p:cNvPr>
          <p:cNvSpPr txBox="1"/>
          <p:nvPr/>
        </p:nvSpPr>
        <p:spPr>
          <a:xfrm>
            <a:off x="767269" y="7428430"/>
            <a:ext cx="8133360" cy="346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/>
              <a:t>A developer community with porous borders</a:t>
            </a:r>
            <a:endParaRPr sz="7200" dirty="0"/>
          </a:p>
        </p:txBody>
      </p:sp>
      <p:sp>
        <p:nvSpPr>
          <p:cNvPr id="7" name="drive adoption of best practices and standards…">
            <a:extLst>
              <a:ext uri="{FF2B5EF4-FFF2-40B4-BE49-F238E27FC236}">
                <a16:creationId xmlns:a16="http://schemas.microsoft.com/office/drawing/2014/main" id="{C6C9F9AF-8CE1-2543-B281-378E0C71E241}"/>
              </a:ext>
            </a:extLst>
          </p:cNvPr>
          <p:cNvSpPr txBox="1"/>
          <p:nvPr/>
        </p:nvSpPr>
        <p:spPr>
          <a:xfrm>
            <a:off x="10624457" y="2420893"/>
            <a:ext cx="13280571" cy="1078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12 Leadership and Staff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166 forum posters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491 chat members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59 blog authors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284 code contributors last year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117 of whom made their first contribution in the past year</a:t>
            </a:r>
            <a:endParaRPr sz="7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041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arthik-ram.jpg" descr="karthik-ram.jpg">
            <a:extLst>
              <a:ext uri="{FF2B5EF4-FFF2-40B4-BE49-F238E27FC236}">
                <a16:creationId xmlns:a16="http://schemas.microsoft.com/office/drawing/2014/main" id="{4380697A-4C31-E442-95D5-E5C55F30EBA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2877" y="5736890"/>
            <a:ext cx="3573720" cy="3657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5"/>
                  <a:pt x="2881" y="3016"/>
                </a:cubicBezTo>
                <a:cubicBezTo>
                  <a:pt x="-961" y="7037"/>
                  <a:pt x="-961" y="13557"/>
                  <a:pt x="2881" y="17579"/>
                </a:cubicBezTo>
                <a:cubicBezTo>
                  <a:pt x="6724" y="21600"/>
                  <a:pt x="12954" y="21600"/>
                  <a:pt x="16797" y="17579"/>
                </a:cubicBezTo>
                <a:cubicBezTo>
                  <a:pt x="20639" y="13557"/>
                  <a:pt x="20639" y="7037"/>
                  <a:pt x="16797" y="3016"/>
                </a:cubicBezTo>
                <a:cubicBezTo>
                  <a:pt x="14875" y="1005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27E70-ECBC-6344-A0A3-781B1F0B2E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61" y="6518170"/>
            <a:ext cx="3573711" cy="36576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3AB0AD-7024-274E-BDB4-C9F9301B4D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955" y="2983398"/>
            <a:ext cx="3573711" cy="3657600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23E11F-108A-CD49-A5FE-B5385CE72BB7}"/>
              </a:ext>
            </a:extLst>
          </p:cNvPr>
          <p:cNvSpPr/>
          <p:nvPr/>
        </p:nvSpPr>
        <p:spPr>
          <a:xfrm>
            <a:off x="603869" y="6135174"/>
            <a:ext cx="34900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Karthik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Ram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@_</a:t>
            </a:r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inundata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0" name="Picture 2" descr="maelle">
            <a:extLst>
              <a:ext uri="{FF2B5EF4-FFF2-40B4-BE49-F238E27FC236}">
                <a16:creationId xmlns:a16="http://schemas.microsoft.com/office/drawing/2014/main" id="{ADF0EB93-A4CC-4645-9FE3-C8F677B2D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alphaModFix amt="5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87752" y="9392793"/>
            <a:ext cx="3661226" cy="3657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7BD51D-CC9F-DE43-A0BF-9987ABF19047}"/>
              </a:ext>
            </a:extLst>
          </p:cNvPr>
          <p:cNvSpPr/>
          <p:nvPr/>
        </p:nvSpPr>
        <p:spPr>
          <a:xfrm>
            <a:off x="1784126" y="9631948"/>
            <a:ext cx="357181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Maëlle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Salmon</a:t>
            </a:r>
          </a:p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4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ma_salmon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2" name="Picture 2" descr="https://avatars1.githubusercontent.com/u/38432906?s=460&amp;u=478c741c1db62abd521d6a19839d21dd8ab29730&amp;v=4">
            <a:hlinkClick r:id="rId6"/>
            <a:extLst>
              <a:ext uri="{FF2B5EF4-FFF2-40B4-BE49-F238E27FC236}">
                <a16:creationId xmlns:a16="http://schemas.microsoft.com/office/drawing/2014/main" id="{C8686145-269F-544A-9E1F-C94DD94A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68936" y="9710710"/>
            <a:ext cx="3657600" cy="3657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2F0143-9984-1F4F-A268-1C6094ACC853}"/>
              </a:ext>
            </a:extLst>
          </p:cNvPr>
          <p:cNvSpPr/>
          <p:nvPr/>
        </p:nvSpPr>
        <p:spPr>
          <a:xfrm>
            <a:off x="6343933" y="10373142"/>
            <a:ext cx="348044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Melina</a:t>
            </a:r>
          </a:p>
          <a:p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Vidoni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@melvidoni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EE3DB-0A09-494D-B39D-EEC7A2369D7C}"/>
              </a:ext>
            </a:extLst>
          </p:cNvPr>
          <p:cNvSpPr/>
          <p:nvPr/>
        </p:nvSpPr>
        <p:spPr>
          <a:xfrm>
            <a:off x="4292966" y="6975343"/>
            <a:ext cx="361990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Anna</a:t>
            </a:r>
          </a:p>
          <a:p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Krystalli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annakrystalli</a:t>
            </a:r>
            <a:endParaRPr lang="en-US" sz="44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30EB36-39A5-074C-94F6-ADACE4CAF706}"/>
              </a:ext>
            </a:extLst>
          </p:cNvPr>
          <p:cNvSpPr/>
          <p:nvPr/>
        </p:nvSpPr>
        <p:spPr>
          <a:xfrm>
            <a:off x="2924585" y="3185364"/>
            <a:ext cx="3874779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Brooke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Anderson</a:t>
            </a:r>
          </a:p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gbwanderson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pic>
        <p:nvPicPr>
          <p:cNvPr id="12290" name="Picture 2" descr="https://avatars3.githubusercontent.com/u/5731043?s=460&amp;u=814e99b02976f8bcb9b15047777742d268648d35&amp;v=4">
            <a:hlinkClick r:id="rId8"/>
            <a:extLst>
              <a:ext uri="{FF2B5EF4-FFF2-40B4-BE49-F238E27FC236}">
                <a16:creationId xmlns:a16="http://schemas.microsoft.com/office/drawing/2014/main" id="{2BE216D4-F07D-574B-A70D-899122F9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14554" y="3496373"/>
            <a:ext cx="3657600" cy="3657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avatars0.githubusercontent.com/u/78918?s=460&amp;v=4">
            <a:hlinkClick r:id="rId10"/>
            <a:extLst>
              <a:ext uri="{FF2B5EF4-FFF2-40B4-BE49-F238E27FC236}">
                <a16:creationId xmlns:a16="http://schemas.microsoft.com/office/drawing/2014/main" id="{7AF5D59B-0A3A-E24D-8818-9C00C4A63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65214" y="2058228"/>
            <a:ext cx="3657600" cy="3657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avatars1.githubusercontent.com/u/1452065?s=460&amp;u=13c588129b13c610e1152161d68c5cfb3dedb415&amp;v=4">
            <a:hlinkClick r:id="rId12"/>
            <a:extLst>
              <a:ext uri="{FF2B5EF4-FFF2-40B4-BE49-F238E27FC236}">
                <a16:creationId xmlns:a16="http://schemas.microsoft.com/office/drawing/2014/main" id="{6E856BCF-2125-2A47-B0F3-81E58F4D6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58656" y="946508"/>
            <a:ext cx="3657600" cy="3657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avatars0.githubusercontent.com/u/16543041?s=460&amp;u=73dc6c5e838c713ca210d33815d383f6e3f4308a&amp;v=4">
            <a:hlinkClick r:id="rId14"/>
            <a:extLst>
              <a:ext uri="{FF2B5EF4-FFF2-40B4-BE49-F238E27FC236}">
                <a16:creationId xmlns:a16="http://schemas.microsoft.com/office/drawing/2014/main" id="{D5B2A21D-42CD-2B43-A5DD-DC8BC2068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96278" y="5974348"/>
            <a:ext cx="3657600" cy="3657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s://www.roswellpark.org/sites/default/files/martin-morgan-headshot.jpg">
            <a:extLst>
              <a:ext uri="{FF2B5EF4-FFF2-40B4-BE49-F238E27FC236}">
                <a16:creationId xmlns:a16="http://schemas.microsoft.com/office/drawing/2014/main" id="{C35E521D-2DAA-C545-B963-E1A3CBCE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44259" y="9320790"/>
            <a:ext cx="3657600" cy="36576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EC9CD62-BAA4-D34D-81B9-6C968692D31E}"/>
              </a:ext>
            </a:extLst>
          </p:cNvPr>
          <p:cNvSpPr/>
          <p:nvPr/>
        </p:nvSpPr>
        <p:spPr>
          <a:xfrm>
            <a:off x="16987345" y="4534736"/>
            <a:ext cx="3191899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Max Kuhn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topepos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FADD88-5F83-494C-A240-852B89D8E985}"/>
              </a:ext>
            </a:extLst>
          </p:cNvPr>
          <p:cNvSpPr/>
          <p:nvPr/>
        </p:nvSpPr>
        <p:spPr>
          <a:xfrm>
            <a:off x="20529936" y="3290603"/>
            <a:ext cx="3328155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Ben </a:t>
            </a:r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Bolker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bolkerb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3C4B4A-7529-9348-8110-7C8B9D83941B}"/>
              </a:ext>
            </a:extLst>
          </p:cNvPr>
          <p:cNvSpPr/>
          <p:nvPr/>
        </p:nvSpPr>
        <p:spPr>
          <a:xfrm>
            <a:off x="20930718" y="6573934"/>
            <a:ext cx="3062056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Rebecca</a:t>
            </a:r>
          </a:p>
          <a:p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Killick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  <a:p>
            <a:r>
              <a:rPr lang="en-US" sz="48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gh:rkillick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296FE-25F7-2F40-BFA9-7693131797E5}"/>
              </a:ext>
            </a:extLst>
          </p:cNvPr>
          <p:cNvSpPr/>
          <p:nvPr/>
        </p:nvSpPr>
        <p:spPr>
          <a:xfrm>
            <a:off x="13728728" y="1442654"/>
            <a:ext cx="371608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Stephanie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Hicks</a:t>
            </a:r>
          </a:p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sz="36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stephaniehicks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0ACDBC-EAD0-AD49-A57A-56F2922B1A62}"/>
              </a:ext>
            </a:extLst>
          </p:cNvPr>
          <p:cNvSpPr/>
          <p:nvPr/>
        </p:nvSpPr>
        <p:spPr>
          <a:xfrm>
            <a:off x="18747266" y="9966804"/>
            <a:ext cx="3451586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Martin</a:t>
            </a:r>
          </a:p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Morgan</a:t>
            </a:r>
          </a:p>
          <a:p>
            <a:r>
              <a:rPr lang="en-US" sz="4000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gh:mtmorgan</a:t>
            </a:r>
            <a:endParaRPr lang="en-US" sz="4000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5DB774-48A2-A34C-845D-74316609DBED}"/>
              </a:ext>
            </a:extLst>
          </p:cNvPr>
          <p:cNvSpPr/>
          <p:nvPr/>
        </p:nvSpPr>
        <p:spPr>
          <a:xfrm>
            <a:off x="1303812" y="1313946"/>
            <a:ext cx="908839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15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The editorial</a:t>
            </a:r>
          </a:p>
          <a:p>
            <a:pPr algn="r"/>
            <a:r>
              <a:rPr lang="en-US" sz="115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F5AA8-B186-564B-8027-ADD857C35D4C}"/>
              </a:ext>
            </a:extLst>
          </p:cNvPr>
          <p:cNvSpPr/>
          <p:nvPr/>
        </p:nvSpPr>
        <p:spPr>
          <a:xfrm>
            <a:off x="13063894" y="5807196"/>
            <a:ext cx="9088393" cy="7171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5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The statistical advisory board</a:t>
            </a:r>
          </a:p>
        </p:txBody>
      </p:sp>
    </p:spTree>
    <p:extLst>
      <p:ext uri="{BB962C8B-B14F-4D97-AF65-F5344CB8AC3E}">
        <p14:creationId xmlns:p14="http://schemas.microsoft.com/office/powerpoint/2010/main" val="20232829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What to Review for?"/>
          <p:cNvSpPr txBox="1">
            <a:spLocks noGrp="1"/>
          </p:cNvSpPr>
          <p:nvPr>
            <p:ph type="title"/>
          </p:nvPr>
        </p:nvSpPr>
        <p:spPr>
          <a:xfrm>
            <a:off x="4387453" y="222793"/>
            <a:ext cx="5898864" cy="303609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What</a:t>
            </a:r>
            <a:endParaRPr dirty="0"/>
          </a:p>
        </p:txBody>
      </p:sp>
      <p:sp>
        <p:nvSpPr>
          <p:cNvPr id="8" name="training…">
            <a:extLst>
              <a:ext uri="{FF2B5EF4-FFF2-40B4-BE49-F238E27FC236}">
                <a16:creationId xmlns:a16="http://schemas.microsoft.com/office/drawing/2014/main" id="{E9E3C95F-DA57-0843-BD9A-88F69BEE5A6D}"/>
              </a:ext>
            </a:extLst>
          </p:cNvPr>
          <p:cNvSpPr txBox="1"/>
          <p:nvPr/>
        </p:nvSpPr>
        <p:spPr>
          <a:xfrm>
            <a:off x="932329" y="3565568"/>
            <a:ext cx="9353988" cy="8854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Algorithm correctness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Documentation of assumptions and limitations</a:t>
            </a:r>
            <a:endParaRPr dirty="0"/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API standardization and transparency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Robust architectural and dependency choices</a:t>
            </a:r>
            <a:endParaRPr dirty="0"/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Testing completeness</a:t>
            </a:r>
            <a:endParaRPr dirty="0"/>
          </a:p>
        </p:txBody>
      </p:sp>
      <p:sp>
        <p:nvSpPr>
          <p:cNvPr id="9" name="training…">
            <a:extLst>
              <a:ext uri="{FF2B5EF4-FFF2-40B4-BE49-F238E27FC236}">
                <a16:creationId xmlns:a16="http://schemas.microsoft.com/office/drawing/2014/main" id="{0C9DD7EF-6767-D645-A27A-0B73ECBFB61C}"/>
              </a:ext>
            </a:extLst>
          </p:cNvPr>
          <p:cNvSpPr txBox="1"/>
          <p:nvPr/>
        </p:nvSpPr>
        <p:spPr>
          <a:xfrm>
            <a:off x="13321554" y="3565568"/>
            <a:ext cx="9950824" cy="7253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l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Accept / Reject like a journal?</a:t>
            </a:r>
          </a:p>
          <a:p>
            <a:pPr algn="l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Self-Certification step?</a:t>
            </a:r>
            <a:endParaRPr dirty="0"/>
          </a:p>
          <a:p>
            <a:pPr algn="l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Bronze/Silver/Gold Rating?</a:t>
            </a:r>
          </a:p>
          <a:p>
            <a:pPr algn="l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Reviewer training?</a:t>
            </a:r>
          </a:p>
          <a:p>
            <a:pPr algn="l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/>
              <a:t>What tooling can support scaffolding and testing?</a:t>
            </a:r>
            <a:endParaRPr dirty="0"/>
          </a:p>
        </p:txBody>
      </p:sp>
      <p:sp>
        <p:nvSpPr>
          <p:cNvPr id="11" name="What to Review for?">
            <a:extLst>
              <a:ext uri="{FF2B5EF4-FFF2-40B4-BE49-F238E27FC236}">
                <a16:creationId xmlns:a16="http://schemas.microsoft.com/office/drawing/2014/main" id="{55B2386F-4DEB-0646-89C9-E27941D3D319}"/>
              </a:ext>
            </a:extLst>
          </p:cNvPr>
          <p:cNvSpPr txBox="1">
            <a:spLocks/>
          </p:cNvSpPr>
          <p:nvPr/>
        </p:nvSpPr>
        <p:spPr>
          <a:xfrm>
            <a:off x="14042441" y="222793"/>
            <a:ext cx="589886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venir Medium"/>
              </a:defRPr>
            </a:lvl9pPr>
          </a:lstStyle>
          <a:p>
            <a:pPr hangingPunct="1"/>
            <a:r>
              <a:rPr lang="en-US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2786390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7E2CFA1-0E7C-E14E-B9F1-5BE8B7614553}"/>
              </a:ext>
            </a:extLst>
          </p:cNvPr>
          <p:cNvSpPr/>
          <p:nvPr/>
        </p:nvSpPr>
        <p:spPr>
          <a:xfrm>
            <a:off x="13538434" y="6631267"/>
            <a:ext cx="1027355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alexpghayes.com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/blog/</a:t>
            </a:r>
          </a:p>
          <a:p>
            <a:pPr algn="r"/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testing-statistical-software/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D86F3-0F3C-A441-82DF-5674077E502F}"/>
              </a:ext>
            </a:extLst>
          </p:cNvPr>
          <p:cNvSpPr/>
          <p:nvPr/>
        </p:nvSpPr>
        <p:spPr>
          <a:xfrm>
            <a:off x="15551255" y="1778527"/>
            <a:ext cx="786587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What does a robust test suite for a statistical package look like?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E9F4C0-D357-004F-9CB7-29704568B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615" y="-1344707"/>
            <a:ext cx="12652819" cy="164570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65100" dist="38100" dir="2700000" sx="101000" sy="101000" algn="tl" rotWithShape="0">
              <a:prstClr val="black">
                <a:alpha val="50000"/>
              </a:prst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7C794E-C76A-4641-A2DA-B4C4B2983222}"/>
              </a:ext>
            </a:extLst>
          </p:cNvPr>
          <p:cNvSpPr/>
          <p:nvPr/>
        </p:nvSpPr>
        <p:spPr>
          <a:xfrm>
            <a:off x="645459" y="1"/>
            <a:ext cx="13088473" cy="13715999"/>
          </a:xfrm>
          <a:prstGeom prst="rect">
            <a:avLst/>
          </a:prstGeom>
          <a:gradFill>
            <a:gsLst>
              <a:gs pos="76000">
                <a:srgbClr val="FBFDFF">
                  <a:alpha val="0"/>
                </a:srgbClr>
              </a:gs>
              <a:gs pos="28000">
                <a:srgbClr val="F7FBFF">
                  <a:alpha val="0"/>
                </a:srgbClr>
              </a:gs>
              <a:gs pos="0">
                <a:schemeClr val="bg1"/>
              </a:gs>
              <a:gs pos="100000">
                <a:schemeClr val="bg1"/>
              </a:gs>
            </a:gsLst>
            <a:lin ang="54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4338" name="Picture 2" descr="https://avatars0.githubusercontent.com/u/15078251?s=460&amp;u=ff6ba3fdaae52022043bcc2410af66c381e12373&amp;v=4">
            <a:hlinkClick r:id="rId3"/>
            <a:extLst>
              <a:ext uri="{FF2B5EF4-FFF2-40B4-BE49-F238E27FC236}">
                <a16:creationId xmlns:a16="http://schemas.microsoft.com/office/drawing/2014/main" id="{AE903738-3B21-6841-B9F1-B6AF2E24E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5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53424" y="8570259"/>
            <a:ext cx="4325112" cy="432511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47E7C-DF04-0C41-A863-46E72BED1C6F}"/>
              </a:ext>
            </a:extLst>
          </p:cNvPr>
          <p:cNvSpPr/>
          <p:nvPr/>
        </p:nvSpPr>
        <p:spPr>
          <a:xfrm>
            <a:off x="18000470" y="9585699"/>
            <a:ext cx="4431020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Alex Hayes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alexpghayes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758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DA750C-A5DB-ED47-85F8-1721295D3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D009B-36B6-0C48-A4B1-47C24D840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11" y="665191"/>
            <a:ext cx="18217000" cy="9505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95CEB4-8C33-5942-B382-36E2492B67D6}"/>
              </a:ext>
            </a:extLst>
          </p:cNvPr>
          <p:cNvSpPr/>
          <p:nvPr/>
        </p:nvSpPr>
        <p:spPr>
          <a:xfrm>
            <a:off x="15544800" y="9905083"/>
            <a:ext cx="781285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0" b="1" dirty="0" err="1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discuss.ropensci.org</a:t>
            </a:r>
            <a:r>
              <a:rPr lang="en-US" sz="6000" b="1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/statistical-software-peer-review</a:t>
            </a:r>
          </a:p>
        </p:txBody>
      </p:sp>
    </p:spTree>
    <p:extLst>
      <p:ext uri="{BB962C8B-B14F-4D97-AF65-F5344CB8AC3E}">
        <p14:creationId xmlns:p14="http://schemas.microsoft.com/office/powerpoint/2010/main" val="344484224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Join us at:…"/>
          <p:cNvSpPr txBox="1"/>
          <p:nvPr/>
        </p:nvSpPr>
        <p:spPr>
          <a:xfrm>
            <a:off x="12054271" y="7005004"/>
            <a:ext cx="11079955" cy="6453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Avenir Medium"/>
              </a:rPr>
              <a:t>Join the conversation: </a:t>
            </a:r>
          </a:p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Avenir Medium"/>
              </a:rPr>
              <a:t>discuss.ropensci.org</a:t>
            </a:r>
          </a:p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 up as a reviewer:</a:t>
            </a:r>
          </a:p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b="1" dirty="0">
                <a:solidFill>
                  <a:schemeClr val="accent1">
                    <a:lumMod val="50000"/>
                  </a:schemeClr>
                </a:solidFill>
              </a:rPr>
              <a:t>ropensci.org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/onboarding</a:t>
            </a:r>
            <a:endParaRPr b="1" dirty="0">
              <a:solidFill>
                <a:schemeClr val="accent1">
                  <a:lumMod val="50000"/>
                </a:schemeClr>
              </a:solidFill>
            </a:endParaRPr>
          </a:p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Avenir Medium"/>
              </a:rPr>
              <a:t>Submit a package: </a:t>
            </a:r>
          </a:p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Avenir Medium"/>
              </a:rPr>
              <a:t>github.com/ropensci/software-review</a:t>
            </a:r>
          </a:p>
          <a:p>
            <a:pPr algn="r">
              <a:spcBef>
                <a:spcPts val="1200"/>
              </a:spcBef>
              <a:defRPr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sym typeface="Avenir Medium"/>
              </a:rPr>
              <a:t>Slides/Links: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Avenir Medium"/>
              </a:rPr>
              <a:t>bit.ly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sym typeface="Avenir Medium"/>
              </a:rPr>
              <a:t>/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sym typeface="Avenir Medium"/>
              </a:rPr>
              <a:t>NoamUseR</a:t>
            </a:r>
            <a:endParaRPr lang="en-US" b="1" dirty="0">
              <a:solidFill>
                <a:schemeClr val="accent1">
                  <a:lumMod val="50000"/>
                </a:schemeClr>
              </a:solidFill>
              <a:sym typeface="Avenir Medium"/>
            </a:endParaRPr>
          </a:p>
        </p:txBody>
      </p:sp>
      <p:pic>
        <p:nvPicPr>
          <p:cNvPr id="311" name="Screen Shot 2017-04-20 at 1.58.20 PM.png" descr="Screen Shot 2017-04-20 at 1.58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74462" y="607456"/>
            <a:ext cx="9636268" cy="5291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565" extrusionOk="0">
                <a:moveTo>
                  <a:pt x="4702" y="2"/>
                </a:moveTo>
                <a:cubicBezTo>
                  <a:pt x="4683" y="-32"/>
                  <a:pt x="2751" y="326"/>
                  <a:pt x="2440" y="421"/>
                </a:cubicBezTo>
                <a:cubicBezTo>
                  <a:pt x="2357" y="447"/>
                  <a:pt x="1892" y="1038"/>
                  <a:pt x="1164" y="2044"/>
                </a:cubicBezTo>
                <a:cubicBezTo>
                  <a:pt x="534" y="2914"/>
                  <a:pt x="10" y="3642"/>
                  <a:pt x="1" y="3659"/>
                </a:cubicBezTo>
                <a:cubicBezTo>
                  <a:pt x="-9" y="3677"/>
                  <a:pt x="201" y="4328"/>
                  <a:pt x="468" y="5107"/>
                </a:cubicBezTo>
                <a:cubicBezTo>
                  <a:pt x="735" y="5886"/>
                  <a:pt x="988" y="6665"/>
                  <a:pt x="1030" y="6839"/>
                </a:cubicBezTo>
                <a:lnTo>
                  <a:pt x="1107" y="7156"/>
                </a:lnTo>
                <a:lnTo>
                  <a:pt x="587" y="10226"/>
                </a:lnTo>
                <a:cubicBezTo>
                  <a:pt x="300" y="11915"/>
                  <a:pt x="73" y="13309"/>
                  <a:pt x="82" y="13324"/>
                </a:cubicBezTo>
                <a:cubicBezTo>
                  <a:pt x="92" y="13339"/>
                  <a:pt x="747" y="13178"/>
                  <a:pt x="1540" y="12968"/>
                </a:cubicBezTo>
                <a:cubicBezTo>
                  <a:pt x="2333" y="12757"/>
                  <a:pt x="3010" y="12604"/>
                  <a:pt x="3044" y="12628"/>
                </a:cubicBezTo>
                <a:cubicBezTo>
                  <a:pt x="3092" y="12661"/>
                  <a:pt x="2919" y="13180"/>
                  <a:pt x="2356" y="14690"/>
                </a:cubicBezTo>
                <a:lnTo>
                  <a:pt x="1605" y="16711"/>
                </a:lnTo>
                <a:lnTo>
                  <a:pt x="1732" y="17754"/>
                </a:lnTo>
                <a:cubicBezTo>
                  <a:pt x="1822" y="18492"/>
                  <a:pt x="1882" y="18829"/>
                  <a:pt x="1937" y="18902"/>
                </a:cubicBezTo>
                <a:cubicBezTo>
                  <a:pt x="1981" y="18959"/>
                  <a:pt x="2437" y="19580"/>
                  <a:pt x="2953" y="20282"/>
                </a:cubicBezTo>
                <a:cubicBezTo>
                  <a:pt x="3468" y="20984"/>
                  <a:pt x="3905" y="21561"/>
                  <a:pt x="3922" y="21565"/>
                </a:cubicBezTo>
                <a:cubicBezTo>
                  <a:pt x="3940" y="21568"/>
                  <a:pt x="3955" y="21387"/>
                  <a:pt x="3955" y="21163"/>
                </a:cubicBezTo>
                <a:cubicBezTo>
                  <a:pt x="3955" y="20763"/>
                  <a:pt x="3963" y="20740"/>
                  <a:pt x="4477" y="19523"/>
                </a:cubicBezTo>
                <a:cubicBezTo>
                  <a:pt x="4898" y="18527"/>
                  <a:pt x="5056" y="18213"/>
                  <a:pt x="5299" y="17899"/>
                </a:cubicBezTo>
                <a:lnTo>
                  <a:pt x="5599" y="17511"/>
                </a:lnTo>
                <a:lnTo>
                  <a:pt x="5938" y="15925"/>
                </a:lnTo>
                <a:lnTo>
                  <a:pt x="6277" y="14336"/>
                </a:lnTo>
                <a:lnTo>
                  <a:pt x="6532" y="14297"/>
                </a:lnTo>
                <a:cubicBezTo>
                  <a:pt x="6715" y="14270"/>
                  <a:pt x="6854" y="14300"/>
                  <a:pt x="7022" y="14403"/>
                </a:cubicBezTo>
                <a:cubicBezTo>
                  <a:pt x="7523" y="14710"/>
                  <a:pt x="8104" y="14432"/>
                  <a:pt x="8468" y="13709"/>
                </a:cubicBezTo>
                <a:cubicBezTo>
                  <a:pt x="8739" y="13170"/>
                  <a:pt x="8825" y="12708"/>
                  <a:pt x="8804" y="11913"/>
                </a:cubicBezTo>
                <a:cubicBezTo>
                  <a:pt x="8781" y="11061"/>
                  <a:pt x="8618" y="10515"/>
                  <a:pt x="8222" y="9966"/>
                </a:cubicBezTo>
                <a:cubicBezTo>
                  <a:pt x="8090" y="9783"/>
                  <a:pt x="8081" y="9734"/>
                  <a:pt x="8037" y="9037"/>
                </a:cubicBezTo>
                <a:cubicBezTo>
                  <a:pt x="8011" y="8633"/>
                  <a:pt x="7972" y="8268"/>
                  <a:pt x="7951" y="8226"/>
                </a:cubicBezTo>
                <a:cubicBezTo>
                  <a:pt x="7930" y="8183"/>
                  <a:pt x="7645" y="8060"/>
                  <a:pt x="7315" y="7954"/>
                </a:cubicBezTo>
                <a:lnTo>
                  <a:pt x="6717" y="7761"/>
                </a:lnTo>
                <a:lnTo>
                  <a:pt x="6639" y="7336"/>
                </a:lnTo>
                <a:cubicBezTo>
                  <a:pt x="6547" y="6838"/>
                  <a:pt x="6310" y="6408"/>
                  <a:pt x="6051" y="6267"/>
                </a:cubicBezTo>
                <a:cubicBezTo>
                  <a:pt x="5959" y="6217"/>
                  <a:pt x="5698" y="6175"/>
                  <a:pt x="5471" y="6175"/>
                </a:cubicBezTo>
                <a:lnTo>
                  <a:pt x="5059" y="6175"/>
                </a:lnTo>
                <a:lnTo>
                  <a:pt x="4983" y="5846"/>
                </a:lnTo>
                <a:cubicBezTo>
                  <a:pt x="4941" y="5665"/>
                  <a:pt x="4796" y="4955"/>
                  <a:pt x="4660" y="4268"/>
                </a:cubicBezTo>
                <a:lnTo>
                  <a:pt x="4413" y="3019"/>
                </a:lnTo>
                <a:lnTo>
                  <a:pt x="4568" y="1529"/>
                </a:lnTo>
                <a:cubicBezTo>
                  <a:pt x="4653" y="710"/>
                  <a:pt x="4713" y="23"/>
                  <a:pt x="4702" y="2"/>
                </a:cubicBezTo>
                <a:close/>
                <a:moveTo>
                  <a:pt x="21038" y="8882"/>
                </a:moveTo>
                <a:lnTo>
                  <a:pt x="21038" y="9424"/>
                </a:lnTo>
                <a:lnTo>
                  <a:pt x="21038" y="9966"/>
                </a:lnTo>
                <a:lnTo>
                  <a:pt x="21314" y="9966"/>
                </a:lnTo>
                <a:lnTo>
                  <a:pt x="21591" y="9966"/>
                </a:lnTo>
                <a:lnTo>
                  <a:pt x="21591" y="9424"/>
                </a:lnTo>
                <a:lnTo>
                  <a:pt x="21591" y="8882"/>
                </a:lnTo>
                <a:lnTo>
                  <a:pt x="21314" y="8882"/>
                </a:lnTo>
                <a:lnTo>
                  <a:pt x="21038" y="8882"/>
                </a:lnTo>
                <a:close/>
                <a:moveTo>
                  <a:pt x="17302" y="9439"/>
                </a:moveTo>
                <a:cubicBezTo>
                  <a:pt x="17175" y="9437"/>
                  <a:pt x="17105" y="9485"/>
                  <a:pt x="16950" y="9631"/>
                </a:cubicBezTo>
                <a:cubicBezTo>
                  <a:pt x="16670" y="9896"/>
                  <a:pt x="16561" y="10147"/>
                  <a:pt x="16536" y="10595"/>
                </a:cubicBezTo>
                <a:cubicBezTo>
                  <a:pt x="16521" y="10847"/>
                  <a:pt x="16541" y="11022"/>
                  <a:pt x="16615" y="11281"/>
                </a:cubicBezTo>
                <a:cubicBezTo>
                  <a:pt x="16719" y="11649"/>
                  <a:pt x="16904" y="11866"/>
                  <a:pt x="17354" y="12149"/>
                </a:cubicBezTo>
                <a:cubicBezTo>
                  <a:pt x="17783" y="12420"/>
                  <a:pt x="17924" y="12849"/>
                  <a:pt x="17716" y="13251"/>
                </a:cubicBezTo>
                <a:cubicBezTo>
                  <a:pt x="17526" y="13618"/>
                  <a:pt x="17206" y="13559"/>
                  <a:pt x="17018" y="13122"/>
                </a:cubicBezTo>
                <a:lnTo>
                  <a:pt x="16915" y="12885"/>
                </a:lnTo>
                <a:lnTo>
                  <a:pt x="16634" y="12981"/>
                </a:lnTo>
                <a:cubicBezTo>
                  <a:pt x="16479" y="13034"/>
                  <a:pt x="16352" y="13092"/>
                  <a:pt x="16352" y="13110"/>
                </a:cubicBezTo>
                <a:cubicBezTo>
                  <a:pt x="16352" y="13128"/>
                  <a:pt x="16388" y="13273"/>
                  <a:pt x="16433" y="13430"/>
                </a:cubicBezTo>
                <a:cubicBezTo>
                  <a:pt x="16540" y="13809"/>
                  <a:pt x="16713" y="14099"/>
                  <a:pt x="16947" y="14293"/>
                </a:cubicBezTo>
                <a:cubicBezTo>
                  <a:pt x="17407" y="14670"/>
                  <a:pt x="18031" y="14395"/>
                  <a:pt x="18249" y="13718"/>
                </a:cubicBezTo>
                <a:cubicBezTo>
                  <a:pt x="18407" y="13229"/>
                  <a:pt x="18427" y="12720"/>
                  <a:pt x="18304" y="12287"/>
                </a:cubicBezTo>
                <a:cubicBezTo>
                  <a:pt x="18189" y="11884"/>
                  <a:pt x="17991" y="11624"/>
                  <a:pt x="17565" y="11321"/>
                </a:cubicBezTo>
                <a:cubicBezTo>
                  <a:pt x="17123" y="11006"/>
                  <a:pt x="17032" y="10808"/>
                  <a:pt x="17188" y="10495"/>
                </a:cubicBezTo>
                <a:cubicBezTo>
                  <a:pt x="17324" y="10222"/>
                  <a:pt x="17715" y="10384"/>
                  <a:pt x="17715" y="10713"/>
                </a:cubicBezTo>
                <a:cubicBezTo>
                  <a:pt x="17715" y="10842"/>
                  <a:pt x="17764" y="10841"/>
                  <a:pt x="18034" y="10712"/>
                </a:cubicBezTo>
                <a:cubicBezTo>
                  <a:pt x="18282" y="10593"/>
                  <a:pt x="18293" y="10482"/>
                  <a:pt x="18101" y="10044"/>
                </a:cubicBezTo>
                <a:cubicBezTo>
                  <a:pt x="17932" y="9657"/>
                  <a:pt x="17763" y="9504"/>
                  <a:pt x="17453" y="9455"/>
                </a:cubicBezTo>
                <a:cubicBezTo>
                  <a:pt x="17393" y="9445"/>
                  <a:pt x="17345" y="9439"/>
                  <a:pt x="17302" y="9439"/>
                </a:cubicBezTo>
                <a:close/>
                <a:moveTo>
                  <a:pt x="12727" y="10605"/>
                </a:moveTo>
                <a:cubicBezTo>
                  <a:pt x="12656" y="10593"/>
                  <a:pt x="12583" y="10595"/>
                  <a:pt x="12509" y="10611"/>
                </a:cubicBezTo>
                <a:cubicBezTo>
                  <a:pt x="11968" y="10727"/>
                  <a:pt x="11583" y="11528"/>
                  <a:pt x="11581" y="12541"/>
                </a:cubicBezTo>
                <a:cubicBezTo>
                  <a:pt x="11579" y="13309"/>
                  <a:pt x="11783" y="13927"/>
                  <a:pt x="12146" y="14255"/>
                </a:cubicBezTo>
                <a:cubicBezTo>
                  <a:pt x="12546" y="14618"/>
                  <a:pt x="13121" y="14452"/>
                  <a:pt x="13405" y="13891"/>
                </a:cubicBezTo>
                <a:lnTo>
                  <a:pt x="13504" y="13696"/>
                </a:lnTo>
                <a:lnTo>
                  <a:pt x="13231" y="13531"/>
                </a:lnTo>
                <a:cubicBezTo>
                  <a:pt x="12983" y="13381"/>
                  <a:pt x="12945" y="13377"/>
                  <a:pt x="12813" y="13477"/>
                </a:cubicBezTo>
                <a:cubicBezTo>
                  <a:pt x="12732" y="13538"/>
                  <a:pt x="12614" y="13569"/>
                  <a:pt x="12549" y="13547"/>
                </a:cubicBezTo>
                <a:cubicBezTo>
                  <a:pt x="12422" y="13503"/>
                  <a:pt x="12159" y="13019"/>
                  <a:pt x="12199" y="12902"/>
                </a:cubicBezTo>
                <a:cubicBezTo>
                  <a:pt x="12213" y="12861"/>
                  <a:pt x="12551" y="12829"/>
                  <a:pt x="12973" y="12829"/>
                </a:cubicBezTo>
                <a:lnTo>
                  <a:pt x="13722" y="12829"/>
                </a:lnTo>
                <a:lnTo>
                  <a:pt x="13694" y="12390"/>
                </a:lnTo>
                <a:cubicBezTo>
                  <a:pt x="13630" y="11407"/>
                  <a:pt x="13224" y="10685"/>
                  <a:pt x="12727" y="10605"/>
                </a:cubicBezTo>
                <a:close/>
                <a:moveTo>
                  <a:pt x="10237" y="10606"/>
                </a:moveTo>
                <a:cubicBezTo>
                  <a:pt x="10174" y="10614"/>
                  <a:pt x="10110" y="10634"/>
                  <a:pt x="10046" y="10666"/>
                </a:cubicBezTo>
                <a:cubicBezTo>
                  <a:pt x="9941" y="10720"/>
                  <a:pt x="9706" y="10756"/>
                  <a:pt x="9524" y="10745"/>
                </a:cubicBezTo>
                <a:lnTo>
                  <a:pt x="9194" y="10726"/>
                </a:lnTo>
                <a:lnTo>
                  <a:pt x="9194" y="13440"/>
                </a:lnTo>
                <a:lnTo>
                  <a:pt x="9194" y="16154"/>
                </a:lnTo>
                <a:lnTo>
                  <a:pt x="9471" y="16154"/>
                </a:lnTo>
                <a:lnTo>
                  <a:pt x="9748" y="16154"/>
                </a:lnTo>
                <a:lnTo>
                  <a:pt x="9748" y="15239"/>
                </a:lnTo>
                <a:cubicBezTo>
                  <a:pt x="9748" y="14735"/>
                  <a:pt x="9759" y="14305"/>
                  <a:pt x="9772" y="14281"/>
                </a:cubicBezTo>
                <a:cubicBezTo>
                  <a:pt x="9785" y="14257"/>
                  <a:pt x="9853" y="14290"/>
                  <a:pt x="9923" y="14354"/>
                </a:cubicBezTo>
                <a:cubicBezTo>
                  <a:pt x="10014" y="14436"/>
                  <a:pt x="10145" y="14460"/>
                  <a:pt x="10366" y="14440"/>
                </a:cubicBezTo>
                <a:cubicBezTo>
                  <a:pt x="10632" y="14415"/>
                  <a:pt x="10708" y="14376"/>
                  <a:pt x="10863" y="14178"/>
                </a:cubicBezTo>
                <a:cubicBezTo>
                  <a:pt x="11224" y="13718"/>
                  <a:pt x="11380" y="12775"/>
                  <a:pt x="11243" y="11889"/>
                </a:cubicBezTo>
                <a:cubicBezTo>
                  <a:pt x="11119" y="11082"/>
                  <a:pt x="10684" y="10552"/>
                  <a:pt x="10237" y="10606"/>
                </a:cubicBezTo>
                <a:close/>
                <a:moveTo>
                  <a:pt x="19695" y="10627"/>
                </a:moveTo>
                <a:cubicBezTo>
                  <a:pt x="19345" y="10627"/>
                  <a:pt x="19127" y="10801"/>
                  <a:pt x="18909" y="11252"/>
                </a:cubicBezTo>
                <a:cubicBezTo>
                  <a:pt x="18717" y="11649"/>
                  <a:pt x="18652" y="11968"/>
                  <a:pt x="18652" y="12518"/>
                </a:cubicBezTo>
                <a:cubicBezTo>
                  <a:pt x="18652" y="13319"/>
                  <a:pt x="18846" y="13920"/>
                  <a:pt x="19213" y="14252"/>
                </a:cubicBezTo>
                <a:cubicBezTo>
                  <a:pt x="19719" y="14709"/>
                  <a:pt x="20376" y="14362"/>
                  <a:pt x="20615" y="13513"/>
                </a:cubicBezTo>
                <a:cubicBezTo>
                  <a:pt x="20663" y="13341"/>
                  <a:pt x="20697" y="13190"/>
                  <a:pt x="20689" y="13177"/>
                </a:cubicBezTo>
                <a:cubicBezTo>
                  <a:pt x="20682" y="13163"/>
                  <a:pt x="20560" y="13114"/>
                  <a:pt x="20420" y="13067"/>
                </a:cubicBezTo>
                <a:cubicBezTo>
                  <a:pt x="20169" y="12983"/>
                  <a:pt x="20162" y="12984"/>
                  <a:pt x="20082" y="13185"/>
                </a:cubicBezTo>
                <a:cubicBezTo>
                  <a:pt x="19847" y="13770"/>
                  <a:pt x="19414" y="13642"/>
                  <a:pt x="19267" y="12942"/>
                </a:cubicBezTo>
                <a:cubicBezTo>
                  <a:pt x="19171" y="12487"/>
                  <a:pt x="19214" y="12101"/>
                  <a:pt x="19396" y="11769"/>
                </a:cubicBezTo>
                <a:cubicBezTo>
                  <a:pt x="19509" y="11564"/>
                  <a:pt x="19572" y="11514"/>
                  <a:pt x="19709" y="11514"/>
                </a:cubicBezTo>
                <a:cubicBezTo>
                  <a:pt x="19851" y="11514"/>
                  <a:pt x="19901" y="11559"/>
                  <a:pt x="20014" y="11792"/>
                </a:cubicBezTo>
                <a:cubicBezTo>
                  <a:pt x="20144" y="12063"/>
                  <a:pt x="20154" y="12070"/>
                  <a:pt x="20369" y="12022"/>
                </a:cubicBezTo>
                <a:cubicBezTo>
                  <a:pt x="20683" y="11950"/>
                  <a:pt x="20720" y="11897"/>
                  <a:pt x="20641" y="11621"/>
                </a:cubicBezTo>
                <a:cubicBezTo>
                  <a:pt x="20457" y="10976"/>
                  <a:pt x="20126" y="10627"/>
                  <a:pt x="19695" y="10627"/>
                </a:cubicBezTo>
                <a:close/>
                <a:moveTo>
                  <a:pt x="15124" y="10636"/>
                </a:moveTo>
                <a:cubicBezTo>
                  <a:pt x="14979" y="10631"/>
                  <a:pt x="14838" y="10673"/>
                  <a:pt x="14746" y="10762"/>
                </a:cubicBezTo>
                <a:cubicBezTo>
                  <a:pt x="14661" y="10843"/>
                  <a:pt x="14599" y="10865"/>
                  <a:pt x="14583" y="10817"/>
                </a:cubicBezTo>
                <a:cubicBezTo>
                  <a:pt x="14569" y="10774"/>
                  <a:pt x="14433" y="10739"/>
                  <a:pt x="14282" y="10739"/>
                </a:cubicBezTo>
                <a:lnTo>
                  <a:pt x="14009" y="10739"/>
                </a:lnTo>
                <a:lnTo>
                  <a:pt x="14009" y="12557"/>
                </a:lnTo>
                <a:lnTo>
                  <a:pt x="14009" y="14375"/>
                </a:lnTo>
                <a:lnTo>
                  <a:pt x="14282" y="14375"/>
                </a:lnTo>
                <a:lnTo>
                  <a:pt x="14556" y="14375"/>
                </a:lnTo>
                <a:lnTo>
                  <a:pt x="14570" y="13220"/>
                </a:lnTo>
                <a:lnTo>
                  <a:pt x="14583" y="12064"/>
                </a:lnTo>
                <a:lnTo>
                  <a:pt x="14710" y="11824"/>
                </a:lnTo>
                <a:cubicBezTo>
                  <a:pt x="14869" y="11523"/>
                  <a:pt x="14987" y="11468"/>
                  <a:pt x="15149" y="11619"/>
                </a:cubicBezTo>
                <a:cubicBezTo>
                  <a:pt x="15365" y="11823"/>
                  <a:pt x="15414" y="12138"/>
                  <a:pt x="15414" y="13324"/>
                </a:cubicBezTo>
                <a:lnTo>
                  <a:pt x="15414" y="14375"/>
                </a:lnTo>
                <a:lnTo>
                  <a:pt x="15691" y="14375"/>
                </a:lnTo>
                <a:lnTo>
                  <a:pt x="15968" y="14375"/>
                </a:lnTo>
                <a:lnTo>
                  <a:pt x="15968" y="13196"/>
                </a:lnTo>
                <a:cubicBezTo>
                  <a:pt x="15967" y="12547"/>
                  <a:pt x="15948" y="11889"/>
                  <a:pt x="15925" y="11735"/>
                </a:cubicBezTo>
                <a:cubicBezTo>
                  <a:pt x="15859" y="11308"/>
                  <a:pt x="15708" y="10948"/>
                  <a:pt x="15524" y="10784"/>
                </a:cubicBezTo>
                <a:cubicBezTo>
                  <a:pt x="15417" y="10690"/>
                  <a:pt x="15269" y="10640"/>
                  <a:pt x="15124" y="10636"/>
                </a:cubicBezTo>
                <a:close/>
                <a:moveTo>
                  <a:pt x="21038" y="10739"/>
                </a:moveTo>
                <a:lnTo>
                  <a:pt x="21038" y="12557"/>
                </a:lnTo>
                <a:lnTo>
                  <a:pt x="21038" y="14375"/>
                </a:lnTo>
                <a:lnTo>
                  <a:pt x="21314" y="14375"/>
                </a:lnTo>
                <a:lnTo>
                  <a:pt x="21591" y="14375"/>
                </a:lnTo>
                <a:lnTo>
                  <a:pt x="21591" y="12557"/>
                </a:lnTo>
                <a:lnTo>
                  <a:pt x="21591" y="10739"/>
                </a:lnTo>
                <a:lnTo>
                  <a:pt x="21314" y="10739"/>
                </a:lnTo>
                <a:lnTo>
                  <a:pt x="21038" y="10739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37E98-D549-BE4F-9195-08D5B4FFDA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8562" y="7667405"/>
            <a:ext cx="4301470" cy="432511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9A841D-B90C-5B42-8ABA-D56D0D4BF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77" y="10653190"/>
            <a:ext cx="7171007" cy="2788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F87551-1E72-D34E-8BD2-1042F8EFE3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923" y="6965019"/>
            <a:ext cx="5130800" cy="1003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5DEAC5-C584-A841-9D6E-07A6C0ABAA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088" y="8382163"/>
            <a:ext cx="5132635" cy="19960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4E9C830-F948-0745-B189-55BE7115BAD8}"/>
              </a:ext>
            </a:extLst>
          </p:cNvPr>
          <p:cNvSpPr/>
          <p:nvPr/>
        </p:nvSpPr>
        <p:spPr>
          <a:xfrm>
            <a:off x="13372132" y="963088"/>
            <a:ext cx="7865872" cy="621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9900" dirty="0">
                <a:solidFill>
                  <a:schemeClr val="bg1">
                    <a:lumMod val="50000"/>
                  </a:schemeClr>
                </a:solidFill>
                <a:latin typeface="Avenir Roman" panose="02000503020000020003" pitchFamily="2" charset="0"/>
              </a:rPr>
              <a:t>Thank you!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7885B20-10ED-7148-951C-93800B1F2263}"/>
              </a:ext>
            </a:extLst>
          </p:cNvPr>
          <p:cNvSpPr/>
          <p:nvPr/>
        </p:nvSpPr>
        <p:spPr>
          <a:xfrm>
            <a:off x="7887818" y="9014353"/>
            <a:ext cx="3542958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Noam Ross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venir Roman" panose="02000503020000020003" pitchFamily="2" charset="0"/>
              </a:rPr>
              <a:t>noamross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venir Roman" panose="02000503020000020003" pitchFamily="2" charset="0"/>
            </a:endParaRPr>
          </a:p>
        </p:txBody>
      </p:sp>
      <p:sp>
        <p:nvSpPr>
          <p:cNvPr id="39" name="@rOpenSci">
            <a:extLst>
              <a:ext uri="{FF2B5EF4-FFF2-40B4-BE49-F238E27FC236}">
                <a16:creationId xmlns:a16="http://schemas.microsoft.com/office/drawing/2014/main" id="{C248CF4C-02FB-2E4D-9F13-9B8398328529}"/>
              </a:ext>
            </a:extLst>
          </p:cNvPr>
          <p:cNvSpPr txBox="1"/>
          <p:nvPr/>
        </p:nvSpPr>
        <p:spPr>
          <a:xfrm>
            <a:off x="7078758" y="4616152"/>
            <a:ext cx="4222014" cy="1247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rPr dirty="0"/>
              <a:t>@rOpenSci</a:t>
            </a:r>
          </a:p>
        </p:txBody>
      </p:sp>
      <p:sp>
        <p:nvSpPr>
          <p:cNvPr id="40" name="ropensci.org">
            <a:extLst>
              <a:ext uri="{FF2B5EF4-FFF2-40B4-BE49-F238E27FC236}">
                <a16:creationId xmlns:a16="http://schemas.microsoft.com/office/drawing/2014/main" id="{29E07825-9758-5F47-8047-C72253B8C3F0}"/>
              </a:ext>
            </a:extLst>
          </p:cNvPr>
          <p:cNvSpPr txBox="1"/>
          <p:nvPr/>
        </p:nvSpPr>
        <p:spPr>
          <a:xfrm>
            <a:off x="6971612" y="5656858"/>
            <a:ext cx="4838420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>
              <a:defRPr sz="6400">
                <a:solidFill>
                  <a:srgbClr val="7A7A7A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rPr dirty="0" err="1"/>
              <a:t>ropensci.org</a:t>
            </a:r>
            <a:endParaRPr dirty="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 Shot 2017-04-20 at 1.58.20 PM.png" descr="Screen Shot 2017-04-20 at 1.58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269" y="299778"/>
            <a:ext cx="10590611" cy="603647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drive adoption of best practices and standards…">
            <a:extLst>
              <a:ext uri="{FF2B5EF4-FFF2-40B4-BE49-F238E27FC236}">
                <a16:creationId xmlns:a16="http://schemas.microsoft.com/office/drawing/2014/main" id="{63EA366B-3470-2840-AB84-C229B0921469}"/>
              </a:ext>
            </a:extLst>
          </p:cNvPr>
          <p:cNvSpPr txBox="1"/>
          <p:nvPr/>
        </p:nvSpPr>
        <p:spPr>
          <a:xfrm>
            <a:off x="1925040" y="6830889"/>
            <a:ext cx="8133360" cy="4576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/>
              <a:t>Making tools to accelerate science and make software first-class output</a:t>
            </a:r>
            <a:endParaRPr sz="7200" dirty="0"/>
          </a:p>
        </p:txBody>
      </p:sp>
      <p:sp>
        <p:nvSpPr>
          <p:cNvPr id="7" name="drive adoption of best practices and standards…">
            <a:extLst>
              <a:ext uri="{FF2B5EF4-FFF2-40B4-BE49-F238E27FC236}">
                <a16:creationId xmlns:a16="http://schemas.microsoft.com/office/drawing/2014/main" id="{C6C9F9AF-8CE1-2543-B281-378E0C71E241}"/>
              </a:ext>
            </a:extLst>
          </p:cNvPr>
          <p:cNvSpPr txBox="1"/>
          <p:nvPr/>
        </p:nvSpPr>
        <p:spPr>
          <a:xfrm>
            <a:off x="12874752" y="3633645"/>
            <a:ext cx="10972799" cy="4622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400 Packages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170 peer-reviewed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rPr lang="en-US" sz="7200" dirty="0">
                <a:solidFill>
                  <a:schemeClr val="bg1">
                    <a:lumMod val="65000"/>
                  </a:schemeClr>
                </a:solidFill>
              </a:rPr>
              <a:t>122 cited 863 times</a:t>
            </a:r>
            <a:endParaRPr sz="7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0554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9831E-363D-3746-BD69-CA2BB1294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600"/>
            <a:ext cx="24384000" cy="133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332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13FFF-01D0-E943-B78D-AAEA88985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4381"/>
            <a:ext cx="24383999" cy="1297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866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Table"/>
          <p:cNvGraphicFramePr/>
          <p:nvPr/>
        </p:nvGraphicFramePr>
        <p:xfrm>
          <a:off x="2598291" y="1674459"/>
          <a:ext cx="18468452" cy="940261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922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62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105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(Production)
Code Review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7200"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(Academic)
Peer Review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977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granular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project-wide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938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 dirty="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narrow scope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broad scope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311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project collaborators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(anonymous) peers in your field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928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quality control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6000" dirty="0">
                          <a:latin typeface="+mj-lt"/>
                          <a:ea typeface="+mj-ea"/>
                          <a:cs typeface="+mj-cs"/>
                          <a:sym typeface="Avenir Medium"/>
                        </a:rPr>
                        <a:t>quality + legitimacy</a:t>
                      </a:r>
                    </a:p>
                  </a:txBody>
                  <a:tcPr marL="50800" marR="50800" marT="50800" marB="50800" anchor="ctr" horzOverflow="overflow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388901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73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drive adoption of best practices and standards…"/>
          <p:cNvSpPr txBox="1"/>
          <p:nvPr/>
        </p:nvSpPr>
        <p:spPr>
          <a:xfrm>
            <a:off x="5853635" y="2509168"/>
            <a:ext cx="14112470" cy="399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drive adoption of best practices and standards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increase quality in the long tail of applications </a:t>
            </a:r>
          </a:p>
          <a:p>
            <a:pPr algn="r" defTabSz="914400">
              <a:spcBef>
                <a:spcPts val="4500"/>
              </a:spcBef>
              <a:defRPr sz="52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pPr>
            <a:r>
              <a:t>build a community of practice</a:t>
            </a:r>
          </a:p>
        </p:txBody>
      </p:sp>
      <p:sp>
        <p:nvSpPr>
          <p:cNvPr id="176" name="Why peer review?"/>
          <p:cNvSpPr txBox="1"/>
          <p:nvPr/>
        </p:nvSpPr>
        <p:spPr>
          <a:xfrm>
            <a:off x="12690556" y="602230"/>
            <a:ext cx="6970142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spcBef>
                <a:spcPts val="2900"/>
              </a:spcBef>
              <a:defRPr sz="6600">
                <a:solidFill>
                  <a:srgbClr val="595959"/>
                </a:solidFill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pPr defTabSz="914400"/>
            <a:r>
              <a:t>Why peer review?</a:t>
            </a:r>
          </a:p>
        </p:txBody>
      </p:sp>
      <p:sp>
        <p:nvSpPr>
          <p:cNvPr id="178" name="&quot;The review process taught me a lot about different tools available for making my code more robust and resilient to future changes.&quot;"/>
          <p:cNvSpPr txBox="1"/>
          <p:nvPr/>
        </p:nvSpPr>
        <p:spPr>
          <a:xfrm>
            <a:off x="13584459" y="7010005"/>
            <a:ext cx="9355881" cy="293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6900"/>
              </a:lnSpc>
              <a:defRPr sz="4000" i="1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"The review process taught me a lot about different tools available for making my code more robust and resilient to future changes."</a:t>
            </a:r>
          </a:p>
        </p:txBody>
      </p:sp>
      <p:sp>
        <p:nvSpPr>
          <p:cNvPr id="179" name="&quot;I learn a lot from closely reading other people's code and it is hard to do when I'm not forced to review so closely.&quot;"/>
          <p:cNvSpPr txBox="1"/>
          <p:nvPr/>
        </p:nvSpPr>
        <p:spPr>
          <a:xfrm>
            <a:off x="13584459" y="10240226"/>
            <a:ext cx="9355881" cy="2238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 defTabSz="642937">
              <a:lnSpc>
                <a:spcPts val="6900"/>
              </a:lnSpc>
              <a:defRPr sz="4000" i="1">
                <a:latin typeface="+mj-lt"/>
                <a:ea typeface="+mj-ea"/>
                <a:cs typeface="+mj-cs"/>
                <a:sym typeface="Avenir Medium"/>
              </a:defRPr>
            </a:lvl1pPr>
          </a:lstStyle>
          <a:p>
            <a:r>
              <a:t>"I learn a lot from closely reading other people's code and it is hard to do when I'm not forced to review so closely."</a:t>
            </a:r>
          </a:p>
        </p:txBody>
      </p:sp>
      <p:pic>
        <p:nvPicPr>
          <p:cNvPr id="7" name="Screen Shot 2017-04-21 at 6.33.22 AM.png" descr="Screen Shot 2017-04-21 at 6.33.22 AM.png">
            <a:extLst>
              <a:ext uri="{FF2B5EF4-FFF2-40B4-BE49-F238E27FC236}">
                <a16:creationId xmlns:a16="http://schemas.microsoft.com/office/drawing/2014/main" id="{41DD5ED6-7EAC-9A4F-9194-FA747B775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754" y="7456224"/>
            <a:ext cx="11605345" cy="4524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Medium"/>
        <a:ea typeface="Avenir Medium"/>
        <a:cs typeface="Avenir Medium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Medium"/>
        <a:ea typeface="Avenir Medium"/>
        <a:cs typeface="Avenir Medium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3406</TotalTime>
  <Words>1125</Words>
  <Application>Microsoft Macintosh PowerPoint</Application>
  <PresentationFormat>Custom</PresentationFormat>
  <Paragraphs>231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Avenir Book</vt:lpstr>
      <vt:lpstr>Avenir Heavy</vt:lpstr>
      <vt:lpstr>Avenir Medium</vt:lpstr>
      <vt:lpstr>Avenir Roman</vt:lpstr>
      <vt:lpstr>Helvetica Light</vt:lpstr>
      <vt:lpstr>Helvetica Neue</vt:lpstr>
      <vt:lpstr>White</vt:lpstr>
      <vt:lpstr>Where We've Been and Where We're Going at rOpenSci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Peer Review for Better R Code: Lessons from rOpenSci</dc:title>
  <cp:lastModifiedBy>Noam Ross</cp:lastModifiedBy>
  <cp:revision>51</cp:revision>
  <cp:lastPrinted>2020-07-09T03:51:07Z</cp:lastPrinted>
  <dcterms:modified xsi:type="dcterms:W3CDTF">2020-07-09T04:09:30Z</dcterms:modified>
</cp:coreProperties>
</file>